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0"/>
  </p:notesMasterIdLst>
  <p:sldIdLst>
    <p:sldId id="275" r:id="rId2"/>
    <p:sldId id="319" r:id="rId3"/>
    <p:sldId id="271" r:id="rId4"/>
    <p:sldId id="315" r:id="rId5"/>
    <p:sldId id="257" r:id="rId6"/>
    <p:sldId id="333" r:id="rId7"/>
    <p:sldId id="316" r:id="rId8"/>
    <p:sldId id="317" r:id="rId9"/>
    <p:sldId id="318" r:id="rId10"/>
    <p:sldId id="259" r:id="rId11"/>
    <p:sldId id="268" r:id="rId12"/>
    <p:sldId id="280" r:id="rId13"/>
    <p:sldId id="344" r:id="rId14"/>
    <p:sldId id="345" r:id="rId15"/>
    <p:sldId id="346" r:id="rId16"/>
    <p:sldId id="371" r:id="rId17"/>
    <p:sldId id="355" r:id="rId18"/>
    <p:sldId id="358" r:id="rId19"/>
    <p:sldId id="369" r:id="rId20"/>
    <p:sldId id="370" r:id="rId21"/>
    <p:sldId id="356" r:id="rId22"/>
    <p:sldId id="343" r:id="rId23"/>
    <p:sldId id="339" r:id="rId24"/>
    <p:sldId id="326" r:id="rId25"/>
    <p:sldId id="327" r:id="rId26"/>
    <p:sldId id="340" r:id="rId27"/>
    <p:sldId id="328" r:id="rId28"/>
    <p:sldId id="357" r:id="rId29"/>
    <p:sldId id="335" r:id="rId30"/>
    <p:sldId id="360" r:id="rId31"/>
    <p:sldId id="262" r:id="rId32"/>
    <p:sldId id="347" r:id="rId33"/>
    <p:sldId id="306" r:id="rId34"/>
    <p:sldId id="321" r:id="rId35"/>
    <p:sldId id="322" r:id="rId36"/>
    <p:sldId id="323" r:id="rId37"/>
    <p:sldId id="324" r:id="rId38"/>
    <p:sldId id="309" r:id="rId39"/>
    <p:sldId id="349" r:id="rId40"/>
    <p:sldId id="350" r:id="rId41"/>
    <p:sldId id="363" r:id="rId42"/>
    <p:sldId id="364" r:id="rId43"/>
    <p:sldId id="365" r:id="rId44"/>
    <p:sldId id="366" r:id="rId45"/>
    <p:sldId id="367" r:id="rId46"/>
    <p:sldId id="368" r:id="rId47"/>
    <p:sldId id="303" r:id="rId48"/>
    <p:sldId id="359" r:id="rId49"/>
    <p:sldId id="362" r:id="rId50"/>
    <p:sldId id="336" r:id="rId51"/>
    <p:sldId id="308" r:id="rId52"/>
    <p:sldId id="341" r:id="rId53"/>
    <p:sldId id="342" r:id="rId54"/>
    <p:sldId id="263" r:id="rId55"/>
    <p:sldId id="351" r:id="rId56"/>
    <p:sldId id="352" r:id="rId57"/>
    <p:sldId id="353" r:id="rId58"/>
    <p:sldId id="273" r:id="rId59"/>
    <p:sldId id="334" r:id="rId60"/>
    <p:sldId id="311" r:id="rId61"/>
    <p:sldId id="265" r:id="rId62"/>
    <p:sldId id="310" r:id="rId63"/>
    <p:sldId id="313" r:id="rId64"/>
    <p:sldId id="312" r:id="rId65"/>
    <p:sldId id="314" r:id="rId66"/>
    <p:sldId id="291" r:id="rId67"/>
    <p:sldId id="292" r:id="rId68"/>
    <p:sldId id="27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MBA Programme</c:v>
                </c:pt>
              </c:strCache>
            </c:strRef>
          </c:tx>
          <c:dLbls>
            <c:delete val="1"/>
          </c:dLbls>
          <c:cat>
            <c:strRef>
              <c:f>Sheet1!$A$2:$A$3</c:f>
              <c:strCache>
                <c:ptCount val="2"/>
                <c:pt idx="0">
                  <c:v>MBA Course</c:v>
                </c:pt>
                <c:pt idx="1">
                  <c:v>Skill Development &amp; Activies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66F2A-65B8-4CC8-93F9-59B69E03865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D5CCF-B76C-4458-AA40-5542506C41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5CCF-B76C-4458-AA40-5542506C418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A8AD32-4912-4040-A281-FEDF7D3748CD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443CA4-26FC-448F-8712-9C65391A18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32766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MBA/PGDM ADMISSIONS Batch 2025-27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153561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ndara" pitchFamily="34" charset="0"/>
              </a:rPr>
              <a:t>www.iibs.edu.in</a:t>
            </a:r>
          </a:p>
          <a:p>
            <a:pPr algn="ctr"/>
            <a:r>
              <a:rPr lang="en-US" sz="4000" b="1" dirty="0" smtClean="0">
                <a:latin typeface="Candara" pitchFamily="34" charset="0"/>
              </a:rPr>
              <a:t>www.iibsonline.com</a:t>
            </a:r>
            <a:endParaRPr lang="en-US" sz="4000" b="1" dirty="0">
              <a:latin typeface="Candar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874520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Candara" pitchFamily="34" charset="0"/>
              </a:rPr>
              <a:t>Why IIBS is Different From Others ? </a:t>
            </a:r>
            <a:endParaRPr lang="en-US" b="1" dirty="0">
              <a:latin typeface="Candara" pitchFamily="34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1752600" y="1219200"/>
          <a:ext cx="55626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reeform 4"/>
          <p:cNvSpPr/>
          <p:nvPr/>
        </p:nvSpPr>
        <p:spPr>
          <a:xfrm>
            <a:off x="2819400" y="4419600"/>
            <a:ext cx="3305970" cy="1323439"/>
          </a:xfrm>
          <a:custGeom>
            <a:avLst/>
            <a:gdLst>
              <a:gd name="connsiteX0" fmla="*/ 0 w 4648820"/>
              <a:gd name="connsiteY0" fmla="*/ 497711 h 995422"/>
              <a:gd name="connsiteX1" fmla="*/ 1837732 w 4648820"/>
              <a:gd name="connsiteY1" fmla="*/ 11034 h 995422"/>
              <a:gd name="connsiteX2" fmla="*/ 2324411 w 4648820"/>
              <a:gd name="connsiteY2" fmla="*/ 2 h 995422"/>
              <a:gd name="connsiteX3" fmla="*/ 2811091 w 4648820"/>
              <a:gd name="connsiteY3" fmla="*/ 11034 h 995422"/>
              <a:gd name="connsiteX4" fmla="*/ 4648820 w 4648820"/>
              <a:gd name="connsiteY4" fmla="*/ 497717 h 995422"/>
              <a:gd name="connsiteX5" fmla="*/ 2811089 w 4648820"/>
              <a:gd name="connsiteY5" fmla="*/ 984396 h 995422"/>
              <a:gd name="connsiteX6" fmla="*/ 2324410 w 4648820"/>
              <a:gd name="connsiteY6" fmla="*/ 995428 h 995422"/>
              <a:gd name="connsiteX7" fmla="*/ 1837730 w 4648820"/>
              <a:gd name="connsiteY7" fmla="*/ 984396 h 995422"/>
              <a:gd name="connsiteX8" fmla="*/ 0 w 4648820"/>
              <a:gd name="connsiteY8" fmla="*/ 497714 h 995422"/>
              <a:gd name="connsiteX9" fmla="*/ 0 w 4648820"/>
              <a:gd name="connsiteY9" fmla="*/ 497711 h 99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48820" h="995422">
                <a:moveTo>
                  <a:pt x="0" y="497711"/>
                </a:moveTo>
                <a:cubicBezTo>
                  <a:pt x="6" y="262993"/>
                  <a:pt x="765851" y="60179"/>
                  <a:pt x="1837732" y="11034"/>
                </a:cubicBezTo>
                <a:cubicBezTo>
                  <a:pt x="1997693" y="3700"/>
                  <a:pt x="2160823" y="2"/>
                  <a:pt x="2324411" y="2"/>
                </a:cubicBezTo>
                <a:cubicBezTo>
                  <a:pt x="2487999" y="2"/>
                  <a:pt x="2651129" y="3700"/>
                  <a:pt x="2811091" y="11034"/>
                </a:cubicBezTo>
                <a:cubicBezTo>
                  <a:pt x="3882983" y="60179"/>
                  <a:pt x="4648829" y="262997"/>
                  <a:pt x="4648820" y="497717"/>
                </a:cubicBezTo>
                <a:cubicBezTo>
                  <a:pt x="4648820" y="732435"/>
                  <a:pt x="3882974" y="935251"/>
                  <a:pt x="2811089" y="984396"/>
                </a:cubicBezTo>
                <a:cubicBezTo>
                  <a:pt x="2651128" y="991730"/>
                  <a:pt x="2487997" y="995428"/>
                  <a:pt x="2324410" y="995428"/>
                </a:cubicBezTo>
                <a:cubicBezTo>
                  <a:pt x="2160822" y="995428"/>
                  <a:pt x="1997692" y="991730"/>
                  <a:pt x="1837730" y="984396"/>
                </a:cubicBezTo>
                <a:cubicBezTo>
                  <a:pt x="765840" y="935251"/>
                  <a:pt x="-6" y="732434"/>
                  <a:pt x="0" y="497714"/>
                </a:cubicBezTo>
                <a:lnTo>
                  <a:pt x="0" y="497711"/>
                </a:lnTo>
                <a:close/>
              </a:path>
            </a:pathLst>
          </a:cu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85%</a:t>
            </a:r>
          </a:p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Experiential Learning (IFS)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475830" y="1752600"/>
            <a:ext cx="2848770" cy="1323439"/>
          </a:xfrm>
          <a:custGeom>
            <a:avLst/>
            <a:gdLst>
              <a:gd name="connsiteX0" fmla="*/ 0 w 4648820"/>
              <a:gd name="connsiteY0" fmla="*/ 497711 h 995422"/>
              <a:gd name="connsiteX1" fmla="*/ 1837732 w 4648820"/>
              <a:gd name="connsiteY1" fmla="*/ 11034 h 995422"/>
              <a:gd name="connsiteX2" fmla="*/ 2324411 w 4648820"/>
              <a:gd name="connsiteY2" fmla="*/ 2 h 995422"/>
              <a:gd name="connsiteX3" fmla="*/ 2811091 w 4648820"/>
              <a:gd name="connsiteY3" fmla="*/ 11034 h 995422"/>
              <a:gd name="connsiteX4" fmla="*/ 4648820 w 4648820"/>
              <a:gd name="connsiteY4" fmla="*/ 497717 h 995422"/>
              <a:gd name="connsiteX5" fmla="*/ 2811089 w 4648820"/>
              <a:gd name="connsiteY5" fmla="*/ 984396 h 995422"/>
              <a:gd name="connsiteX6" fmla="*/ 2324410 w 4648820"/>
              <a:gd name="connsiteY6" fmla="*/ 995428 h 995422"/>
              <a:gd name="connsiteX7" fmla="*/ 1837730 w 4648820"/>
              <a:gd name="connsiteY7" fmla="*/ 984396 h 995422"/>
              <a:gd name="connsiteX8" fmla="*/ 0 w 4648820"/>
              <a:gd name="connsiteY8" fmla="*/ 497714 h 995422"/>
              <a:gd name="connsiteX9" fmla="*/ 0 w 4648820"/>
              <a:gd name="connsiteY9" fmla="*/ 497711 h 99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48820" h="995422">
                <a:moveTo>
                  <a:pt x="0" y="497711"/>
                </a:moveTo>
                <a:cubicBezTo>
                  <a:pt x="6" y="262993"/>
                  <a:pt x="765851" y="60179"/>
                  <a:pt x="1837732" y="11034"/>
                </a:cubicBezTo>
                <a:cubicBezTo>
                  <a:pt x="1997693" y="3700"/>
                  <a:pt x="2160823" y="2"/>
                  <a:pt x="2324411" y="2"/>
                </a:cubicBezTo>
                <a:cubicBezTo>
                  <a:pt x="2487999" y="2"/>
                  <a:pt x="2651129" y="3700"/>
                  <a:pt x="2811091" y="11034"/>
                </a:cubicBezTo>
                <a:cubicBezTo>
                  <a:pt x="3882983" y="60179"/>
                  <a:pt x="4648829" y="262997"/>
                  <a:pt x="4648820" y="497717"/>
                </a:cubicBezTo>
                <a:cubicBezTo>
                  <a:pt x="4648820" y="732435"/>
                  <a:pt x="3882974" y="935251"/>
                  <a:pt x="2811089" y="984396"/>
                </a:cubicBezTo>
                <a:cubicBezTo>
                  <a:pt x="2651128" y="991730"/>
                  <a:pt x="2487997" y="995428"/>
                  <a:pt x="2324410" y="995428"/>
                </a:cubicBezTo>
                <a:cubicBezTo>
                  <a:pt x="2160822" y="995428"/>
                  <a:pt x="1997692" y="991730"/>
                  <a:pt x="1837730" y="984396"/>
                </a:cubicBezTo>
                <a:cubicBezTo>
                  <a:pt x="765840" y="935251"/>
                  <a:pt x="-6" y="732434"/>
                  <a:pt x="0" y="497714"/>
                </a:cubicBezTo>
                <a:lnTo>
                  <a:pt x="0" y="497711"/>
                </a:lnTo>
                <a:close/>
              </a:path>
            </a:pathLst>
          </a:cu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15%</a:t>
            </a:r>
          </a:p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MBA/PGDM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 Theoretical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andara" pitchFamily="34" charset="0"/>
              </a:rPr>
              <a:t>IIBS Finishing School (IFS)</a:t>
            </a:r>
          </a:p>
        </p:txBody>
      </p:sp>
      <p:pic>
        <p:nvPicPr>
          <p:cNvPr id="3" name="Picture 2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1666875"/>
            <a:ext cx="83153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371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ndara" pitchFamily="34" charset="0"/>
              </a:rPr>
              <a:t>85% IIBS Finishing School</a:t>
            </a:r>
            <a:r>
              <a:rPr lang="en-US" sz="2800" b="1" dirty="0" smtClean="0">
                <a:latin typeface="Candara" pitchFamily="34" charset="0"/>
              </a:rPr>
              <a:t/>
            </a:r>
            <a:br>
              <a:rPr lang="en-US" sz="2800" b="1" dirty="0" smtClean="0">
                <a:latin typeface="Candara" pitchFamily="34" charset="0"/>
              </a:rPr>
            </a:br>
            <a:r>
              <a:rPr lang="en-US" sz="2800" b="1" dirty="0" smtClean="0">
                <a:latin typeface="Candara" pitchFamily="34" charset="0"/>
              </a:rPr>
              <a:t>  </a:t>
            </a:r>
            <a:br>
              <a:rPr lang="en-US" sz="2800" b="1" dirty="0" smtClean="0">
                <a:latin typeface="Candara" pitchFamily="34" charset="0"/>
              </a:rPr>
            </a:br>
            <a:endParaRPr lang="en-US" sz="2800" b="1" dirty="0" smtClean="0"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601200" cy="4495800"/>
          </a:xfrm>
        </p:spPr>
        <p:txBody>
          <a:bodyPr numCol="2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latin typeface="Candara" pitchFamily="34" charset="0"/>
              </a:rPr>
              <a:t>Skill Development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latin typeface="Candara" pitchFamily="34" charset="0"/>
              </a:rPr>
              <a:t>Experiential Learning</a:t>
            </a:r>
          </a:p>
          <a:p>
            <a:pPr>
              <a:buFont typeface="Wingdings" pitchFamily="2" charset="2"/>
              <a:buChar char="Ø"/>
            </a:pPr>
            <a:r>
              <a:rPr lang="en-US" sz="3600" b="1" dirty="0" smtClean="0">
                <a:latin typeface="Candara" pitchFamily="34" charset="0"/>
              </a:rPr>
              <a:t>Certifications</a:t>
            </a:r>
            <a:endParaRPr lang="en-US" sz="3600" dirty="0" smtClean="0">
              <a:latin typeface="Candara" pitchFamily="34" charset="0"/>
            </a:endParaRPr>
          </a:p>
        </p:txBody>
      </p:sp>
      <p:pic>
        <p:nvPicPr>
          <p:cNvPr id="5" name="Picture 4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latin typeface="Candara" pitchFamily="34" charset="0"/>
              </a:rPr>
              <a:t>Skill Development</a:t>
            </a:r>
            <a:br>
              <a:rPr lang="en-US" sz="5400" b="1" dirty="0" smtClean="0">
                <a:latin typeface="Candara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Communication</a:t>
            </a:r>
          </a:p>
          <a:p>
            <a:r>
              <a:rPr lang="en-US" dirty="0" smtClean="0"/>
              <a:t>Placement Training</a:t>
            </a:r>
          </a:p>
          <a:p>
            <a:r>
              <a:rPr lang="en-US" dirty="0" smtClean="0"/>
              <a:t>Aptitude Test</a:t>
            </a:r>
          </a:p>
          <a:p>
            <a:r>
              <a:rPr lang="en-US" dirty="0" smtClean="0"/>
              <a:t>Group Discussion</a:t>
            </a:r>
          </a:p>
          <a:p>
            <a:r>
              <a:rPr lang="en-US" dirty="0" smtClean="0"/>
              <a:t>Personal Interview</a:t>
            </a:r>
          </a:p>
          <a:p>
            <a:r>
              <a:rPr lang="en-US" dirty="0" smtClean="0"/>
              <a:t>Personality Development</a:t>
            </a:r>
          </a:p>
          <a:p>
            <a:r>
              <a:rPr lang="en-US" dirty="0" smtClean="0"/>
              <a:t>Grooming </a:t>
            </a:r>
          </a:p>
          <a:p>
            <a:r>
              <a:rPr lang="en-US" dirty="0" smtClean="0"/>
              <a:t>Case Study</a:t>
            </a:r>
          </a:p>
          <a:p>
            <a:r>
              <a:rPr lang="en-US" dirty="0" smtClean="0"/>
              <a:t>Seminars</a:t>
            </a:r>
          </a:p>
          <a:p>
            <a:r>
              <a:rPr lang="en-US" dirty="0" smtClean="0"/>
              <a:t>Presentation Skills</a:t>
            </a:r>
          </a:p>
          <a:p>
            <a:r>
              <a:rPr lang="en-US" dirty="0" smtClean="0"/>
              <a:t>Club Activities</a:t>
            </a:r>
          </a:p>
          <a:p>
            <a:r>
              <a:rPr lang="en-US" dirty="0" smtClean="0"/>
              <a:t>Resume Writing</a:t>
            </a:r>
          </a:p>
          <a:p>
            <a:r>
              <a:rPr lang="en-US" dirty="0" smtClean="0"/>
              <a:t>Six Months Live Digital Marketing Training</a:t>
            </a:r>
          </a:p>
          <a:p>
            <a:r>
              <a:rPr lang="en-US" dirty="0" smtClean="0"/>
              <a:t>Live Data Analytics Training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latin typeface="Candara" pitchFamily="34" charset="0"/>
              </a:rPr>
              <a:t>Experiential Learning</a:t>
            </a:r>
            <a:br>
              <a:rPr lang="en-US" sz="5400" b="1" dirty="0" smtClean="0">
                <a:latin typeface="Candara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1772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MOM</a:t>
            </a:r>
          </a:p>
          <a:p>
            <a:r>
              <a:rPr lang="en-US" dirty="0" smtClean="0"/>
              <a:t>ALP</a:t>
            </a:r>
          </a:p>
          <a:p>
            <a:r>
              <a:rPr lang="en-US" dirty="0" smtClean="0"/>
              <a:t>Surface</a:t>
            </a:r>
          </a:p>
          <a:p>
            <a:r>
              <a:rPr lang="en-US" dirty="0" smtClean="0"/>
              <a:t>12 Industrial Visits</a:t>
            </a:r>
          </a:p>
          <a:p>
            <a:r>
              <a:rPr lang="en-US" dirty="0" smtClean="0"/>
              <a:t>International Tour and Student Exchange Programs </a:t>
            </a:r>
          </a:p>
          <a:p>
            <a:r>
              <a:rPr lang="en-US" dirty="0" smtClean="0"/>
              <a:t>Mentoring (4 Levels)</a:t>
            </a:r>
          </a:p>
          <a:p>
            <a:r>
              <a:rPr lang="en-US" dirty="0" smtClean="0"/>
              <a:t>Sports activity</a:t>
            </a:r>
          </a:p>
          <a:p>
            <a:r>
              <a:rPr lang="en-US" dirty="0" smtClean="0"/>
              <a:t>Certifications Courses</a:t>
            </a:r>
          </a:p>
          <a:p>
            <a:r>
              <a:rPr lang="en-US" dirty="0" smtClean="0"/>
              <a:t>Club Activities</a:t>
            </a:r>
          </a:p>
          <a:p>
            <a:r>
              <a:rPr lang="en-US" dirty="0" smtClean="0"/>
              <a:t>Western Ghats Trekking</a:t>
            </a:r>
          </a:p>
          <a:p>
            <a:r>
              <a:rPr lang="en-US" dirty="0" smtClean="0"/>
              <a:t>Southern Indian Railway Tour</a:t>
            </a:r>
          </a:p>
          <a:p>
            <a:r>
              <a:rPr lang="en-US" dirty="0" smtClean="0"/>
              <a:t>Rural Connect</a:t>
            </a:r>
          </a:p>
          <a:p>
            <a:r>
              <a:rPr lang="en-US" dirty="0" smtClean="0"/>
              <a:t>Internship</a:t>
            </a:r>
          </a:p>
          <a:p>
            <a:r>
              <a:rPr lang="en-US" dirty="0" smtClean="0"/>
              <a:t>Entrepreneurship &amp; Start-up</a:t>
            </a:r>
          </a:p>
          <a:p>
            <a:r>
              <a:rPr lang="en-US" dirty="0" smtClean="0"/>
              <a:t>4 International Exhibitions Visits in India</a:t>
            </a:r>
          </a:p>
          <a:p>
            <a:r>
              <a:rPr lang="en-US" dirty="0" smtClean="0"/>
              <a:t>4 International Boot Camp</a:t>
            </a:r>
          </a:p>
          <a:p>
            <a:r>
              <a:rPr lang="en-US" dirty="0" smtClean="0"/>
              <a:t>30+ Professionalism Building Activities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latin typeface="Candara" pitchFamily="34" charset="0"/>
              </a:rPr>
              <a:t>Certifications</a:t>
            </a:r>
            <a:r>
              <a:rPr lang="en-US" sz="5400" dirty="0" smtClean="0">
                <a:latin typeface="Candara" pitchFamily="34" charset="0"/>
              </a:rPr>
              <a:t/>
            </a:r>
            <a:br>
              <a:rPr lang="en-US" sz="5400" dirty="0" smtClean="0">
                <a:latin typeface="Candara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IIBS Provides total 86 Certification along with MBA/PGDM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sz="2800" dirty="0" smtClean="0">
                <a:latin typeface="Candara" pitchFamily="34" charset="0"/>
              </a:rPr>
              <a:t>12 From Harvard Business School </a:t>
            </a:r>
          </a:p>
          <a:p>
            <a:r>
              <a:rPr lang="en-US" sz="2800" dirty="0" smtClean="0">
                <a:latin typeface="Candara" pitchFamily="34" charset="0"/>
              </a:rPr>
              <a:t>10 Certification Courses by IIM Bangalore</a:t>
            </a:r>
          </a:p>
          <a:p>
            <a:r>
              <a:rPr lang="en-US" sz="2800" dirty="0" smtClean="0">
                <a:latin typeface="Candara" pitchFamily="34" charset="0"/>
              </a:rPr>
              <a:t>56 Certification from IIBS and Other Corporate</a:t>
            </a:r>
          </a:p>
          <a:p>
            <a:r>
              <a:rPr lang="en-US" sz="2800" dirty="0" smtClean="0">
                <a:latin typeface="Candara" pitchFamily="34" charset="0"/>
              </a:rPr>
              <a:t>8 General Certification from IIBS and Other Corporate</a:t>
            </a:r>
            <a:endParaRPr lang="en-US" sz="2800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/>
              <a:t>Library Information…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1" y="1600201"/>
          <a:ext cx="7086598" cy="4950766"/>
        </p:xfrm>
        <a:graphic>
          <a:graphicData uri="http://schemas.openxmlformats.org/drawingml/2006/table">
            <a:tbl>
              <a:tblPr/>
              <a:tblGrid>
                <a:gridCol w="1057520"/>
                <a:gridCol w="2747120"/>
                <a:gridCol w="3281958"/>
              </a:tblGrid>
              <a:tr h="3810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36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LIBRARY DETAILS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84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SL No.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Titles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Volumes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No. Of Vols.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24507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No. Of Titles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Journals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National Journals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International Journals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Daily Newspaper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7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Library Automation Software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Easylib Automation Software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 Resource Database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J-gate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Proquest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EBSCO E-books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12000 Plus Titles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Membership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Delnet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NDLI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IIM Bangalore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 </a:t>
            </a:r>
            <a:r>
              <a:rPr lang="en-IN" b="1" dirty="0" smtClean="0"/>
              <a:t>Faculty Information &amp; Contribution Points</a:t>
            </a:r>
            <a:endParaRPr lang="en-US" b="1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xmlns="" id="{3C121EDB-9312-CFF6-5A2F-0C78A5993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57400"/>
            <a:ext cx="2438400" cy="65532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IN" b="1" dirty="0"/>
              <a:t>Faculty Profile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0" y="1981200"/>
            <a:ext cx="2357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400" b="1" dirty="0" smtClean="0"/>
              <a:t>Faculty Profile </a:t>
            </a:r>
            <a:endParaRPr lang="en-IN" sz="24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2590801"/>
          <a:ext cx="3657601" cy="3276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6454"/>
                <a:gridCol w="869360"/>
                <a:gridCol w="832627"/>
                <a:gridCol w="759160"/>
              </a:tblGrid>
              <a:tr h="108422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</a:t>
                      </a:r>
                    </a:p>
                  </a:txBody>
                  <a:tcPr marL="11226" marR="11226" marT="112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CAY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CAYm1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effectLst/>
                        </a:rPr>
                        <a:t>CAYm2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ctr"/>
                </a:tc>
              </a:tr>
              <a:tr h="548095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effectLst/>
                        </a:rPr>
                        <a:t>PhD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10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9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</a:tr>
              <a:tr h="548095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effectLst/>
                        </a:rPr>
                        <a:t>NET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7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3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3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</a:tr>
              <a:tr h="548095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effectLst/>
                        </a:rPr>
                        <a:t>PG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18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9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>
                          <a:effectLst/>
                        </a:rPr>
                        <a:t>7</a:t>
                      </a:r>
                      <a:endParaRPr lang="en-IN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</a:tr>
              <a:tr h="548095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u="none" strike="noStrike" dirty="0">
                          <a:effectLst/>
                        </a:rPr>
                        <a:t>Total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45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22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u="none" strike="noStrike" dirty="0">
                          <a:effectLst/>
                        </a:rPr>
                        <a:t>19</a:t>
                      </a:r>
                      <a:endParaRPr lang="en-IN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226" marR="11226" marT="11226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419600" y="2537789"/>
          <a:ext cx="4419601" cy="33296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4343"/>
                <a:gridCol w="862869"/>
                <a:gridCol w="853046"/>
                <a:gridCol w="862741"/>
                <a:gridCol w="716602"/>
              </a:tblGrid>
              <a:tr h="120129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Qualification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</a:rPr>
                        <a:t>Professor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</a:rPr>
                        <a:t>Associate Professor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tx1"/>
                          </a:solidFill>
                        </a:rPr>
                        <a:t>Assistant Professor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</a:tr>
              <a:tr h="80577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Ph.D. / NET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marL="6223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64387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marL="6223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350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477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040" marR="0" algn="ctr">
                        <a:spcBef>
                          <a:spcPts val="51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6786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0" kern="12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N" sz="2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158403" marR="158403" marT="79156" marB="79156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Faculty Details</a:t>
            </a:r>
            <a:endParaRPr lang="en-US" b="1" dirty="0"/>
          </a:p>
        </p:txBody>
      </p:sp>
      <p:pic>
        <p:nvPicPr>
          <p:cNvPr id="5" name="Picture 4" descr="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19250"/>
            <a:ext cx="8636000" cy="485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Faculty Details</a:t>
            </a:r>
            <a:endParaRPr lang="en-US" dirty="0"/>
          </a:p>
        </p:txBody>
      </p:sp>
      <p:pic>
        <p:nvPicPr>
          <p:cNvPr id="4" name="Content Placeholder 3" descr="2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33" y="1600200"/>
            <a:ext cx="8263467" cy="46482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Why IIBS…?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133600"/>
            <a:ext cx="8358187" cy="421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Faculty Details</a:t>
            </a:r>
            <a:endParaRPr lang="en-US" dirty="0"/>
          </a:p>
        </p:txBody>
      </p:sp>
      <p:pic>
        <p:nvPicPr>
          <p:cNvPr id="5122" name="Picture 2" descr="C:\Users\Amarjeet\Desktop\1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814512"/>
            <a:ext cx="8559800" cy="4814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IN" b="1" dirty="0" smtClean="0"/>
              <a:t>Faculty Diversification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579120"/>
          </a:xfrm>
        </p:spPr>
        <p:txBody>
          <a:bodyPr/>
          <a:lstStyle/>
          <a:p>
            <a:pPr>
              <a:buNone/>
            </a:pPr>
            <a:r>
              <a:rPr lang="en-IN" b="1" dirty="0" smtClean="0"/>
              <a:t>Gender Diversity                               Regional Diversity</a:t>
            </a:r>
          </a:p>
          <a:p>
            <a:pPr>
              <a:buNone/>
            </a:pPr>
            <a:endParaRPr lang="en-IN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1" y="2590800"/>
          <a:ext cx="4571999" cy="3131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153"/>
                <a:gridCol w="1067282"/>
                <a:gridCol w="1067282"/>
                <a:gridCol w="1067282"/>
              </a:tblGrid>
              <a:tr h="78280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Description 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CAY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CAYm1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CAYm2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</a:tr>
              <a:tr h="78280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Male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</a:rPr>
                        <a:t>26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</a:rPr>
                        <a:t>15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>
                          <a:effectLst/>
                        </a:rPr>
                        <a:t>11</a:t>
                      </a:r>
                      <a:endParaRPr lang="en-IN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</a:tr>
              <a:tr h="78280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Female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</a:rPr>
                        <a:t>19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</a:rPr>
                        <a:t>7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</a:rPr>
                        <a:t>8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</a:tr>
              <a:tr h="78280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Total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</a:rPr>
                        <a:t>45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</a:rPr>
                        <a:t>22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u="none" strike="noStrike" dirty="0">
                          <a:effectLst/>
                        </a:rPr>
                        <a:t>19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19" marR="19019" marT="19019" marB="0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29201" y="2514600"/>
          <a:ext cx="3962399" cy="1709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351"/>
                <a:gridCol w="744652"/>
                <a:gridCol w="784198"/>
                <a:gridCol w="784198"/>
              </a:tblGrid>
              <a:tr h="5355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</a:rPr>
                        <a:t>Karnataka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</a:rPr>
                        <a:t>15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>
                          <a:effectLst/>
                        </a:rPr>
                        <a:t>10</a:t>
                      </a:r>
                      <a:endParaRPr lang="en-IN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</a:rPr>
                        <a:t>11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</a:tr>
              <a:tr h="5355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</a:rPr>
                        <a:t>Non- Karnataka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</a:rPr>
                        <a:t>12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>
                          <a:effectLst/>
                        </a:rPr>
                        <a:t>8</a:t>
                      </a:r>
                      <a:endParaRPr lang="en-IN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</a:tr>
              <a:tr h="535587"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>
                          <a:effectLst/>
                        </a:rPr>
                        <a:t>Total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</a:rPr>
                        <a:t>45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</a:rPr>
                        <a:t>22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2000" u="none" strike="noStrike" dirty="0">
                          <a:effectLst/>
                        </a:rPr>
                        <a:t>19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ndara" pitchFamily="34" charset="0"/>
              </a:rPr>
              <a:t>Teaching Methodology</a:t>
            </a:r>
            <a:r>
              <a:rPr lang="en-US" sz="3200" b="1" dirty="0" smtClean="0">
                <a:latin typeface="Candara" pitchFamily="34" charset="0"/>
              </a:rPr>
              <a:t/>
            </a:r>
            <a:br>
              <a:rPr lang="en-US" sz="3200" b="1" dirty="0" smtClean="0">
                <a:latin typeface="Candara" pitchFamily="34" charset="0"/>
              </a:rPr>
            </a:br>
            <a:r>
              <a:rPr lang="en-US" sz="2400" b="1" dirty="0" smtClean="0"/>
              <a:t>30 % syllabus taken by corporate peoples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898284"/>
            <a:ext cx="5257800" cy="488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/>
              <a:t>Mentoring 4 Levels </a:t>
            </a:r>
            <a:endParaRPr lang="en-US" b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1" y="1905000"/>
            <a:ext cx="5029200" cy="211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3984" y="4191001"/>
            <a:ext cx="524801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Extension &amp; Outreach Programs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828800"/>
            <a:ext cx="5181600" cy="4495800"/>
          </a:xfrm>
        </p:spPr>
        <p:txBody>
          <a:bodyPr numCol="2" anchor="ctr">
            <a:normAutofit/>
          </a:bodyPr>
          <a:lstStyle/>
          <a:p>
            <a:r>
              <a:rPr lang="en-US" sz="2000" b="1" dirty="0" smtClean="0">
                <a:latin typeface="Candara" pitchFamily="34" charset="0"/>
              </a:rPr>
              <a:t>Blood Donation- camp</a:t>
            </a:r>
          </a:p>
          <a:p>
            <a:r>
              <a:rPr lang="en-US" sz="2000" b="1" dirty="0" smtClean="0">
                <a:latin typeface="Candara" pitchFamily="34" charset="0"/>
              </a:rPr>
              <a:t>Orphanage Visit</a:t>
            </a:r>
          </a:p>
          <a:p>
            <a:r>
              <a:rPr lang="en-US" sz="2000" b="1" dirty="0" smtClean="0">
                <a:latin typeface="Candara" pitchFamily="34" charset="0"/>
              </a:rPr>
              <a:t>Awareness on Blood Donation</a:t>
            </a:r>
          </a:p>
          <a:p>
            <a:r>
              <a:rPr lang="en-US" sz="2000" b="1" dirty="0" smtClean="0">
                <a:latin typeface="Candara" pitchFamily="34" charset="0"/>
              </a:rPr>
              <a:t>Personal Hygiene</a:t>
            </a:r>
          </a:p>
          <a:p>
            <a:r>
              <a:rPr lang="en-US" sz="2000" b="1" dirty="0" smtClean="0">
                <a:latin typeface="Candara" pitchFamily="34" charset="0"/>
              </a:rPr>
              <a:t>Awareness on Reducing Plastic Usage </a:t>
            </a:r>
          </a:p>
          <a:p>
            <a:r>
              <a:rPr lang="en-US" sz="2000" b="1" dirty="0" smtClean="0">
                <a:latin typeface="Candara" pitchFamily="34" charset="0"/>
              </a:rPr>
              <a:t>Voter Awareness </a:t>
            </a:r>
          </a:p>
          <a:p>
            <a:r>
              <a:rPr lang="en-US" sz="2000" b="1" dirty="0" smtClean="0">
                <a:latin typeface="Candara" pitchFamily="34" charset="0"/>
              </a:rPr>
              <a:t>Industrial Visits </a:t>
            </a:r>
          </a:p>
          <a:p>
            <a:r>
              <a:rPr lang="en-US" sz="2000" b="1" dirty="0" smtClean="0">
                <a:latin typeface="Candara" pitchFamily="34" charset="0"/>
              </a:rPr>
              <a:t>Sports </a:t>
            </a:r>
          </a:p>
          <a:p>
            <a:endParaRPr lang="en-US" sz="2000" b="1" dirty="0" smtClean="0">
              <a:latin typeface="Candara" pitchFamily="34" charset="0"/>
            </a:endParaRPr>
          </a:p>
          <a:p>
            <a:endParaRPr lang="en-US" sz="2000" b="1" dirty="0" smtClean="0">
              <a:latin typeface="Candara" pitchFamily="34" charset="0"/>
            </a:endParaRPr>
          </a:p>
          <a:p>
            <a:endParaRPr lang="en-US" sz="2000" b="1" dirty="0" smtClean="0">
              <a:latin typeface="Candara" pitchFamily="34" charset="0"/>
            </a:endParaRPr>
          </a:p>
          <a:p>
            <a:endParaRPr lang="en-US" sz="2000" b="1" dirty="0" smtClean="0">
              <a:latin typeface="Candara" pitchFamily="34" charset="0"/>
            </a:endParaRPr>
          </a:p>
          <a:p>
            <a:endParaRPr lang="en-US" sz="2000" b="1" dirty="0" smtClean="0">
              <a:latin typeface="Candara" pitchFamily="34" charset="0"/>
            </a:endParaRPr>
          </a:p>
          <a:p>
            <a:endParaRPr lang="en-US" sz="1800" b="1" dirty="0" smtClean="0">
              <a:latin typeface="Candara" pitchFamily="34" charset="0"/>
            </a:endParaRPr>
          </a:p>
          <a:p>
            <a:pPr>
              <a:buNone/>
            </a:pPr>
            <a:endParaRPr lang="en-US" sz="1800" b="1" dirty="0" smtClean="0">
              <a:latin typeface="Candara" pitchFamily="34" charset="0"/>
            </a:endParaRPr>
          </a:p>
          <a:p>
            <a:pPr>
              <a:buNone/>
            </a:pPr>
            <a:endParaRPr lang="en-US" sz="1800" b="1" dirty="0" smtClean="0">
              <a:latin typeface="Candar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1" y="1905000"/>
            <a:ext cx="4495800" cy="4572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Candara" pitchFamily="34" charset="0"/>
              </a:rPr>
              <a:t>Girl Child Protection </a:t>
            </a:r>
          </a:p>
          <a:p>
            <a:r>
              <a:rPr lang="en-US" sz="2000" b="1" dirty="0" smtClean="0">
                <a:latin typeface="Candara" pitchFamily="34" charset="0"/>
              </a:rPr>
              <a:t>Rural Literacy </a:t>
            </a:r>
          </a:p>
          <a:p>
            <a:r>
              <a:rPr lang="en-US" sz="2000" b="1" dirty="0" smtClean="0">
                <a:latin typeface="Candara" pitchFamily="34" charset="0"/>
              </a:rPr>
              <a:t>Swatch Bharat Abhiyaan</a:t>
            </a:r>
          </a:p>
          <a:p>
            <a:r>
              <a:rPr lang="en-US" sz="2000" b="1" dirty="0" smtClean="0">
                <a:latin typeface="Candara" pitchFamily="34" charset="0"/>
              </a:rPr>
              <a:t>Environmental Awareness</a:t>
            </a:r>
          </a:p>
          <a:p>
            <a:r>
              <a:rPr lang="en-US" sz="2000" b="1" dirty="0" smtClean="0">
                <a:latin typeface="Candara" pitchFamily="34" charset="0"/>
              </a:rPr>
              <a:t>AIDS Awareness  </a:t>
            </a:r>
          </a:p>
          <a:p>
            <a:r>
              <a:rPr lang="en-US" sz="2000" b="1" dirty="0" smtClean="0">
                <a:latin typeface="Candara" pitchFamily="34" charset="0"/>
              </a:rPr>
              <a:t>Drug Awareness </a:t>
            </a:r>
          </a:p>
          <a:p>
            <a:r>
              <a:rPr lang="en-US" sz="2000" b="1" dirty="0" smtClean="0">
                <a:latin typeface="Candara" pitchFamily="34" charset="0"/>
              </a:rPr>
              <a:t>School Adoption</a:t>
            </a:r>
          </a:p>
          <a:p>
            <a:r>
              <a:rPr lang="en-US" sz="2000" b="1" dirty="0" smtClean="0">
                <a:latin typeface="Candara" pitchFamily="34" charset="0"/>
              </a:rPr>
              <a:t>Road safety Workshops </a:t>
            </a:r>
          </a:p>
          <a:p>
            <a:r>
              <a:rPr lang="en-US" sz="2000" b="1" dirty="0" smtClean="0">
                <a:latin typeface="Candara" pitchFamily="34" charset="0"/>
              </a:rPr>
              <a:t>Management Fests </a:t>
            </a:r>
          </a:p>
          <a:p>
            <a:r>
              <a:rPr lang="en-US" sz="2000" b="1" dirty="0" smtClean="0">
                <a:latin typeface="Candara" pitchFamily="34" charset="0"/>
              </a:rPr>
              <a:t>Inter College Competition</a:t>
            </a:r>
          </a:p>
          <a:p>
            <a:r>
              <a:rPr lang="en-US" sz="2000" b="1" dirty="0" smtClean="0">
                <a:latin typeface="Candara" pitchFamily="34" charset="0"/>
              </a:rPr>
              <a:t>Student Exchange Program</a:t>
            </a:r>
          </a:p>
          <a:p>
            <a:endParaRPr lang="en-US" sz="2000" b="1" dirty="0" smtClean="0">
              <a:latin typeface="Candara" pitchFamily="34" charset="0"/>
            </a:endParaRPr>
          </a:p>
          <a:p>
            <a:endParaRPr lang="en-US" sz="2000" b="1" dirty="0" smtClean="0">
              <a:latin typeface="Candara" pitchFamily="34" charset="0"/>
            </a:endParaRPr>
          </a:p>
          <a:p>
            <a:endParaRPr lang="en-US" dirty="0"/>
          </a:p>
        </p:txBody>
      </p:sp>
      <p:pic>
        <p:nvPicPr>
          <p:cNvPr id="7" name="Picture 6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Entrepreneurship &amp; Start-up</a:t>
            </a:r>
            <a:endParaRPr lang="en-US" b="1" dirty="0"/>
          </a:p>
        </p:txBody>
      </p:sp>
      <p:pic>
        <p:nvPicPr>
          <p:cNvPr id="7" name="Content Placeholder 6" descr="Captu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2321199"/>
            <a:ext cx="4732615" cy="4308201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6172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IBS Logo1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Management Orientation Month (MOM)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20574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OBJECTIVES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2514600"/>
            <a:ext cx="838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be familiar with growth in a prosperous environment 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provide an opportunity and to identify themselves among others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share their inhibitions in a congenial environment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be aware of their areas of improvement when compared to the expected levels of the corporate world.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develop human relationships with group dynamism.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mold them to get the basic knowledge to take up the PGDM programs in full swing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enhance their confidence to communicate with others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identify and explore the capabilities by utilizing their potentials.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To bridge the gap through a finalized and focused path of success for their achievement.</a:t>
            </a:r>
            <a:endParaRPr lang="en-US" sz="2000" b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 Club Activities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371600"/>
            <a:ext cx="3200400" cy="46482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IIBS Chairman’s Club</a:t>
            </a:r>
          </a:p>
          <a:p>
            <a:r>
              <a:rPr lang="en-US" sz="2000" b="1" dirty="0" smtClean="0"/>
              <a:t>ISR Club</a:t>
            </a:r>
          </a:p>
          <a:p>
            <a:r>
              <a:rPr lang="en-US" sz="2000" b="1" dirty="0" err="1" smtClean="0"/>
              <a:t>Agri</a:t>
            </a:r>
            <a:r>
              <a:rPr lang="en-US" sz="2000" b="1" dirty="0" smtClean="0"/>
              <a:t> Club</a:t>
            </a:r>
          </a:p>
          <a:p>
            <a:r>
              <a:rPr lang="en-US" sz="2000" b="1" dirty="0" smtClean="0"/>
              <a:t>Marketing Club</a:t>
            </a:r>
          </a:p>
          <a:p>
            <a:r>
              <a:rPr lang="en-US" sz="2000" b="1" dirty="0" smtClean="0"/>
              <a:t>Cultural Club</a:t>
            </a:r>
          </a:p>
          <a:p>
            <a:r>
              <a:rPr lang="en-US" sz="2000" b="1" dirty="0" smtClean="0"/>
              <a:t>Sports Club</a:t>
            </a:r>
          </a:p>
          <a:p>
            <a:r>
              <a:rPr lang="en-US" sz="2000" b="1" dirty="0" smtClean="0"/>
              <a:t>Research Club</a:t>
            </a:r>
          </a:p>
          <a:p>
            <a:r>
              <a:rPr lang="en-US" sz="2000" b="1" dirty="0" smtClean="0"/>
              <a:t>Finance Club</a:t>
            </a:r>
          </a:p>
          <a:p>
            <a:r>
              <a:rPr lang="en-US" sz="2000" b="1" dirty="0" err="1" smtClean="0"/>
              <a:t>Rotract</a:t>
            </a:r>
            <a:r>
              <a:rPr lang="en-US" sz="2000" b="1" dirty="0" smtClean="0"/>
              <a:t> Club</a:t>
            </a:r>
            <a:endParaRPr lang="en-IN" sz="2000" b="1" dirty="0" smtClean="0"/>
          </a:p>
          <a:p>
            <a:r>
              <a:rPr lang="en-IN" sz="2000" b="1" dirty="0" smtClean="0"/>
              <a:t>Entrepreneurs Club</a:t>
            </a:r>
            <a:endParaRPr lang="en-US" sz="2000" b="1" dirty="0" smtClean="0"/>
          </a:p>
          <a:p>
            <a:endParaRPr lang="en-US" dirty="0"/>
          </a:p>
        </p:txBody>
      </p:sp>
      <p:pic>
        <p:nvPicPr>
          <p:cNvPr id="7" name="Picture 6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  <p:pic>
        <p:nvPicPr>
          <p:cNvPr id="8" name="Picture 7" descr="A person dancing on a stage&#10;&#10;Description automatically generated">
            <a:extLst>
              <a:ext uri="{FF2B5EF4-FFF2-40B4-BE49-F238E27FC236}">
                <a16:creationId xmlns:a16="http://schemas.microsoft.com/office/drawing/2014/main" xmlns="" id="{17814A39-7F4F-A22E-EC96-0D6F721C3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2" r="3662" b="1"/>
          <a:stretch/>
        </p:blipFill>
        <p:spPr>
          <a:xfrm>
            <a:off x="6171580" y="1447800"/>
            <a:ext cx="228662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people standing at a podium&#10;&#10;Description automatically generated">
            <a:extLst>
              <a:ext uri="{FF2B5EF4-FFF2-40B4-BE49-F238E27FC236}">
                <a16:creationId xmlns:a16="http://schemas.microsoft.com/office/drawing/2014/main" xmlns="" id="{55452991-A8EC-17E5-F422-783570B20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5716"/>
          <a:stretch/>
        </p:blipFill>
        <p:spPr>
          <a:xfrm>
            <a:off x="6172200" y="3200400"/>
            <a:ext cx="2286000" cy="161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4" descr="A group of people playing football&#10;&#10;Description automatically generated">
            <a:extLst>
              <a:ext uri="{FF2B5EF4-FFF2-40B4-BE49-F238E27FC236}">
                <a16:creationId xmlns:a16="http://schemas.microsoft.com/office/drawing/2014/main" xmlns="" id="{56ACCCBD-1AD7-2830-4567-242DD79FD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04" r="9826" b="2"/>
          <a:stretch/>
        </p:blipFill>
        <p:spPr>
          <a:xfrm>
            <a:off x="3643139" y="1447800"/>
            <a:ext cx="2452861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xmlns="" id="{7D200C9D-5D5D-DFDD-F34B-D93BE7F614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19" r="2" b="2"/>
          <a:stretch/>
        </p:blipFill>
        <p:spPr>
          <a:xfrm>
            <a:off x="3668569" y="3200400"/>
            <a:ext cx="2427431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838200" y="5061446"/>
            <a:ext cx="3429000" cy="179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4934169"/>
            <a:ext cx="1752600" cy="192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34327" y="4948687"/>
            <a:ext cx="2023873" cy="190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IIBS Alumni Association (IAA)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371600"/>
            <a:ext cx="7772400" cy="27432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1800" b="1" dirty="0" smtClean="0"/>
              <a:t> </a:t>
            </a:r>
            <a:r>
              <a:rPr lang="en-US" sz="2400" b="1" dirty="0" smtClean="0">
                <a:latin typeface="Candara" pitchFamily="34" charset="0"/>
              </a:rPr>
              <a:t>Out of 8000+ Alumni , 20% across the world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</a:rPr>
              <a:t>Networking and Reconnection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</a:rPr>
              <a:t> Recognition and Celebration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</a:rPr>
              <a:t> Career Support and Mentorship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</a:rPr>
              <a:t> Knowledge Sharing and Community Building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</a:rPr>
              <a:t> Feedback and Institutional Development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</a:rPr>
              <a:t> Engagement, Cultural and Social Activities</a:t>
            </a:r>
          </a:p>
          <a:p>
            <a:endParaRPr lang="en-US" sz="1800" b="1" dirty="0"/>
          </a:p>
        </p:txBody>
      </p:sp>
      <p:pic>
        <p:nvPicPr>
          <p:cNvPr id="7" name="Content Placeholder 7" descr="A collage of people posing for a photo&#10;&#10;Description automatically generated">
            <a:extLst>
              <a:ext uri="{FF2B5EF4-FFF2-40B4-BE49-F238E27FC236}">
                <a16:creationId xmlns:a16="http://schemas.microsoft.com/office/drawing/2014/main" xmlns="" id="{29376723-57B0-73D6-9F20-301A72561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1723" y="4191000"/>
            <a:ext cx="6903677" cy="2514600"/>
          </a:xfrm>
          <a:prstGeom prst="rect">
            <a:avLst/>
          </a:prstGeom>
        </p:spPr>
      </p:pic>
      <p:pic>
        <p:nvPicPr>
          <p:cNvPr id="6" name="Picture 5" descr="A logo for a college&#10;&#10;Description automatically generated">
            <a:extLst>
              <a:ext uri="{FF2B5EF4-FFF2-40B4-BE49-F238E27FC236}">
                <a16:creationId xmlns:a16="http://schemas.microsoft.com/office/drawing/2014/main" xmlns="" id="{1344EB15-1B78-A374-9038-547B225B8B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4200" y="2776325"/>
            <a:ext cx="1952376" cy="14146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ndara" pitchFamily="34" charset="0"/>
              </a:rPr>
              <a:t>Industrial Visit</a:t>
            </a:r>
            <a:br>
              <a:rPr lang="en-US" b="1" dirty="0" smtClean="0">
                <a:latin typeface="Candara" pitchFamily="34" charset="0"/>
              </a:rPr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480906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4516" y="3933825"/>
            <a:ext cx="4537084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ndara" pitchFamily="34" charset="0"/>
              </a:rPr>
              <a:t>Our Mission &amp; Vision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  <a:defRPr/>
            </a:pPr>
            <a:r>
              <a:rPr lang="en-US" sz="3200" b="1" dirty="0" smtClean="0">
                <a:latin typeface="Candara" pitchFamily="34" charset="0"/>
              </a:rPr>
              <a:t>Vision</a:t>
            </a:r>
          </a:p>
          <a:p>
            <a:pPr algn="just">
              <a:buNone/>
              <a:defRPr/>
            </a:pPr>
            <a:r>
              <a:rPr lang="en-US" sz="3200" dirty="0" smtClean="0"/>
              <a:t>“</a:t>
            </a:r>
            <a:r>
              <a:rPr lang="en-US" sz="2800" dirty="0" smtClean="0"/>
              <a:t>To inculcate ethical values and provide innovative, holistic learning experiences that nurture individuals into well-rounded human beings, thereby equipping them to become influential global leaders.”</a:t>
            </a:r>
            <a:endParaRPr lang="en-US" sz="3200" b="1" dirty="0" smtClean="0">
              <a:latin typeface="Candara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00400" y="4226372"/>
            <a:ext cx="1828800" cy="203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b="1" dirty="0" smtClean="0"/>
              <a:t>International Collaboration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685800" y="1905000"/>
            <a:ext cx="7696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IN" sz="3600" b="1" dirty="0" smtClean="0">
                <a:latin typeface="Candara" pitchFamily="34" charset="0"/>
              </a:rPr>
              <a:t>Inti International University – Malaysia</a:t>
            </a:r>
          </a:p>
          <a:p>
            <a:pPr marL="514350" indent="-514350">
              <a:buAutoNum type="arabicPeriod"/>
            </a:pPr>
            <a:r>
              <a:rPr lang="en-IN" sz="3600" b="1" dirty="0" smtClean="0">
                <a:latin typeface="Candara" pitchFamily="34" charset="0"/>
              </a:rPr>
              <a:t>San Beda University – Philippines</a:t>
            </a:r>
          </a:p>
          <a:p>
            <a:pPr marL="514350" indent="-514350">
              <a:buAutoNum type="arabicPeriod"/>
            </a:pPr>
            <a:r>
              <a:rPr lang="en-IN" sz="3600" b="1" dirty="0" smtClean="0">
                <a:latin typeface="Candara" pitchFamily="34" charset="0"/>
              </a:rPr>
              <a:t>Universitas Bengkulu – Indonesia</a:t>
            </a:r>
          </a:p>
          <a:p>
            <a:pPr marL="514350" indent="-514350">
              <a:buAutoNum type="arabicPeriod"/>
            </a:pPr>
            <a:r>
              <a:rPr lang="en-IN" sz="3600" b="1" dirty="0" smtClean="0">
                <a:latin typeface="Candara" pitchFamily="34" charset="0"/>
              </a:rPr>
              <a:t>Ho Chi Minh University of Banking – Vietnam</a:t>
            </a:r>
          </a:p>
          <a:p>
            <a:pPr marL="514350" indent="-514350">
              <a:buAutoNum type="arabicPeriod"/>
            </a:pPr>
            <a:r>
              <a:rPr lang="en-IN" sz="3600" b="1" dirty="0" smtClean="0">
                <a:latin typeface="Candara" pitchFamily="34" charset="0"/>
              </a:rPr>
              <a:t>USCI University – Malaysia</a:t>
            </a:r>
          </a:p>
          <a:p>
            <a:pPr marL="514350" indent="-514350">
              <a:buAutoNum type="arabicPeriod"/>
            </a:pPr>
            <a:r>
              <a:rPr lang="en-IN" sz="3600" b="1" dirty="0" smtClean="0">
                <a:latin typeface="Candara" pitchFamily="34" charset="0"/>
              </a:rPr>
              <a:t>University of Wolverhampton - UK</a:t>
            </a:r>
            <a:endParaRPr lang="en-IN" sz="3600" b="1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Candara" pitchFamily="34" charset="0"/>
              </a:rPr>
              <a:t>PGDM Specialization</a:t>
            </a:r>
            <a:r>
              <a:rPr lang="en-US" sz="4000" b="1" dirty="0" smtClean="0">
                <a:latin typeface="Candara" pitchFamily="34" charset="0"/>
              </a:rPr>
              <a:t/>
            </a:r>
            <a:br>
              <a:rPr lang="en-US" sz="4000" b="1" dirty="0" smtClean="0">
                <a:latin typeface="Candara" pitchFamily="34" charset="0"/>
              </a:rPr>
            </a:br>
            <a:r>
              <a:rPr lang="en-US" sz="3100" b="1" dirty="0" smtClean="0">
                <a:latin typeface="Candara" pitchFamily="34" charset="0"/>
              </a:rPr>
              <a:t>(Dual Specialization) </a:t>
            </a:r>
            <a:endParaRPr lang="en-US" sz="4000" dirty="0"/>
          </a:p>
        </p:txBody>
      </p:sp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905000"/>
            <a:ext cx="8458200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dirty="0" smtClean="0"/>
              <a:t>1. Marketing</a:t>
            </a:r>
          </a:p>
          <a:p>
            <a:r>
              <a:rPr lang="en-US" sz="2400" dirty="0" smtClean="0"/>
              <a:t>2. Finance</a:t>
            </a:r>
          </a:p>
          <a:p>
            <a:r>
              <a:rPr lang="en-US" sz="2400" dirty="0" smtClean="0"/>
              <a:t>3. Human Resources Management</a:t>
            </a:r>
          </a:p>
          <a:p>
            <a:r>
              <a:rPr lang="en-US" sz="2400" dirty="0" smtClean="0"/>
              <a:t>4. Business Analytics</a:t>
            </a:r>
          </a:p>
          <a:p>
            <a:r>
              <a:rPr lang="en-US" sz="2400" dirty="0" smtClean="0"/>
              <a:t>5. Production and operation management</a:t>
            </a:r>
          </a:p>
          <a:p>
            <a:r>
              <a:rPr lang="en-US" sz="2400" dirty="0" smtClean="0"/>
              <a:t>6. Entrepreneurship and start-up</a:t>
            </a:r>
          </a:p>
          <a:p>
            <a:r>
              <a:rPr lang="en-US" sz="2400" dirty="0" smtClean="0"/>
              <a:t>7. </a:t>
            </a:r>
            <a:r>
              <a:rPr lang="en-US" sz="2400" dirty="0" err="1" smtClean="0"/>
              <a:t>Agri</a:t>
            </a:r>
            <a:r>
              <a:rPr lang="en-US" sz="2400" dirty="0" smtClean="0"/>
              <a:t> Business Management</a:t>
            </a:r>
          </a:p>
          <a:p>
            <a:r>
              <a:rPr lang="en-US" sz="2400" dirty="0" smtClean="0"/>
              <a:t>8. Logistic &amp; supply chain Management</a:t>
            </a:r>
          </a:p>
          <a:p>
            <a:endParaRPr lang="en-US" sz="2400" dirty="0" smtClean="0"/>
          </a:p>
          <a:p>
            <a:r>
              <a:rPr lang="en-US" sz="2400" dirty="0" smtClean="0"/>
              <a:t>9. Data Science</a:t>
            </a:r>
          </a:p>
          <a:p>
            <a:r>
              <a:rPr lang="en-US" sz="2400" dirty="0" smtClean="0"/>
              <a:t>10. Information Technology</a:t>
            </a:r>
          </a:p>
          <a:p>
            <a:r>
              <a:rPr lang="en-US" sz="2400" dirty="0" smtClean="0"/>
              <a:t>11. International Business</a:t>
            </a:r>
          </a:p>
          <a:p>
            <a:r>
              <a:rPr lang="en-US" sz="2400" dirty="0" smtClean="0"/>
              <a:t>12. Health Care Management</a:t>
            </a:r>
          </a:p>
          <a:p>
            <a:r>
              <a:rPr lang="en-US" sz="2400" dirty="0" smtClean="0"/>
              <a:t>13. Hospital Management</a:t>
            </a:r>
          </a:p>
          <a:p>
            <a:r>
              <a:rPr lang="en-US" sz="2400" dirty="0" smtClean="0"/>
              <a:t>14. Artificial Intelligence and Machine Learning (AI&amp; ML)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028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1. Marketing</a:t>
            </a:r>
          </a:p>
          <a:p>
            <a:pPr>
              <a:buNone/>
            </a:pPr>
            <a:r>
              <a:rPr lang="en-US" dirty="0" smtClean="0"/>
              <a:t>2. Finance</a:t>
            </a:r>
          </a:p>
          <a:p>
            <a:pPr>
              <a:buNone/>
            </a:pPr>
            <a:r>
              <a:rPr lang="en-US" dirty="0" smtClean="0"/>
              <a:t>3. Human Resources Management</a:t>
            </a:r>
          </a:p>
          <a:p>
            <a:pPr>
              <a:buNone/>
            </a:pPr>
            <a:r>
              <a:rPr lang="en-US" dirty="0" smtClean="0"/>
              <a:t>4. Business Analytics</a:t>
            </a:r>
          </a:p>
          <a:p>
            <a:pPr>
              <a:buNone/>
            </a:pPr>
            <a:r>
              <a:rPr lang="en-US" dirty="0" smtClean="0"/>
              <a:t>5. Production and operation management</a:t>
            </a:r>
          </a:p>
          <a:p>
            <a:pPr>
              <a:buNone/>
            </a:pPr>
            <a:r>
              <a:rPr lang="en-US" dirty="0" smtClean="0"/>
              <a:t>6. Entrepreneurship and start-up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Candara" pitchFamily="34" charset="0"/>
              </a:rPr>
              <a:t>MBA Specialization </a:t>
            </a:r>
            <a:br>
              <a:rPr lang="en-US" sz="4000" b="1" dirty="0" smtClean="0">
                <a:latin typeface="Candara" pitchFamily="34" charset="0"/>
              </a:rPr>
            </a:br>
            <a:r>
              <a:rPr lang="en-US" sz="3100" b="1" dirty="0" smtClean="0">
                <a:latin typeface="Candara" pitchFamily="34" charset="0"/>
              </a:rPr>
              <a:t> (Dual Specialization)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r>
              <a:rPr lang="en-US" sz="3800" b="1" dirty="0" smtClean="0"/>
              <a:t>MBA / PGDM Fee Structure</a:t>
            </a:r>
            <a:endParaRPr lang="en-US" sz="38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722" y="1828800"/>
            <a:ext cx="841471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847088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latin typeface="Candara" pitchFamily="34" charset="0"/>
              </a:rPr>
              <a:t/>
            </a:r>
            <a:br>
              <a:rPr lang="en-US" sz="5400" b="1" dirty="0" smtClean="0">
                <a:latin typeface="Candara" pitchFamily="34" charset="0"/>
              </a:rPr>
            </a:br>
            <a:r>
              <a:rPr lang="en-US" sz="4900" b="1" dirty="0" smtClean="0">
                <a:latin typeface="Candara" pitchFamily="34" charset="0"/>
              </a:rPr>
              <a:t>Scholarship</a:t>
            </a:r>
            <a:r>
              <a:rPr lang="en-US" sz="4900" b="1" i="1" dirty="0" smtClean="0">
                <a:latin typeface="Candara" pitchFamily="34" charset="0"/>
              </a:rPr>
              <a:t>: </a:t>
            </a:r>
            <a:r>
              <a:rPr lang="en-US" sz="2000" i="1" dirty="0" smtClean="0">
                <a:latin typeface="Candara" pitchFamily="34" charset="0"/>
              </a:rPr>
              <a:t>Scholarships are awarded to meritorious students*</a:t>
            </a:r>
            <a:br>
              <a:rPr lang="en-US" sz="2000" i="1" dirty="0" smtClean="0">
                <a:latin typeface="Candara" pitchFamily="34" charset="0"/>
              </a:rPr>
            </a:br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100" y="1604963"/>
            <a:ext cx="8936700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0"/>
            <a:ext cx="882929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760629"/>
            <a:ext cx="8839200" cy="119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181600"/>
            <a:ext cx="889688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IIBS Logo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330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267200"/>
            <a:ext cx="884816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Additional Scholarship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05800" cy="4922520"/>
          </a:xfrm>
        </p:spPr>
        <p:txBody>
          <a:bodyPr>
            <a:normAutofit/>
          </a:bodyPr>
          <a:lstStyle/>
          <a:p>
            <a:r>
              <a:rPr lang="en-US" dirty="0" smtClean="0"/>
              <a:t>All the girls students will get additional Scholarship of Rs. 20,000/- by Dr. Jay Foundation apart from all the above Scholarship. </a:t>
            </a:r>
          </a:p>
          <a:p>
            <a:r>
              <a:rPr lang="en-US" dirty="0" smtClean="0"/>
              <a:t>Physically Challenged Candidates are eligible for Rs. 25000/- </a:t>
            </a:r>
          </a:p>
          <a:p>
            <a:r>
              <a:rPr lang="en-US" dirty="0" smtClean="0"/>
              <a:t>Single Parent Candidates are eligible for Rs. 25000/- </a:t>
            </a:r>
          </a:p>
          <a:p>
            <a:r>
              <a:rPr lang="en-US" dirty="0" smtClean="0"/>
              <a:t>SC/ ST/ OBC/ EWS/ Religious Minority are eligible for Rs. 10,000/- as a Additional scholarship given by Smt. B Devi Educational and Charitable trust Foundation subjected to submission of valid certificate issued by Govt.</a:t>
            </a:r>
            <a:endParaRPr lang="en-US" dirty="0"/>
          </a:p>
        </p:txBody>
      </p:sp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914400"/>
            <a:ext cx="8229600" cy="762000"/>
          </a:xfrm>
          <a:prstGeom prst="rect">
            <a:avLst/>
          </a:prstGeom>
        </p:spPr>
        <p:txBody>
          <a:bodyPr>
            <a:normAutofit fontScale="3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Free International Tour &amp; Student</a:t>
            </a:r>
            <a:r>
              <a:rPr kumimoji="0" lang="en-US" sz="69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Exchange Program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00200"/>
            <a:ext cx="8229600" cy="222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81000" y="4157008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  <a:ea typeface="Calibri" pitchFamily="34" charset="0"/>
                <a:cs typeface="Times New Roman" pitchFamily="18" charset="0"/>
              </a:rPr>
              <a:t>Only 50 PGDM students are eligible for International tour those who have 80% in I, II &amp; III trimesters of their pursuing course.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400" b="1" dirty="0" smtClean="0"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Candara" pitchFamily="34" charset="0"/>
              </a:rPr>
              <a:t>Only 50 MBA Students are Eligible for International tour who have 80% in I &amp; II Semester of their pursing course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andara" pitchFamily="34" charset="0"/>
              </a:rPr>
              <a:t>Free Laptop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4648200"/>
            <a:ext cx="2609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19050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Candara" pitchFamily="34" charset="0"/>
                <a:ea typeface="Calibri" pitchFamily="34" charset="0"/>
                <a:cs typeface="Times New Roman" pitchFamily="18" charset="0"/>
              </a:rPr>
              <a:t>*Laptop for all students who clear their 2</a:t>
            </a:r>
            <a:r>
              <a:rPr lang="en-US" sz="2800" b="1" baseline="30000" dirty="0" smtClean="0">
                <a:latin typeface="Candara" pitchFamily="34" charset="0"/>
                <a:ea typeface="Calibri" pitchFamily="34" charset="0"/>
                <a:cs typeface="Times New Roman" pitchFamily="18" charset="0"/>
              </a:rPr>
              <a:t>nd</a:t>
            </a:r>
            <a:r>
              <a:rPr lang="en-US" sz="2800" b="1" dirty="0" smtClean="0">
                <a:latin typeface="Candara" pitchFamily="34" charset="0"/>
                <a:ea typeface="Calibri" pitchFamily="34" charset="0"/>
                <a:cs typeface="Times New Roman" pitchFamily="18" charset="0"/>
              </a:rPr>
              <a:t> installment of tuition fee in on time …</a:t>
            </a:r>
            <a:endParaRPr lang="en-US" sz="6600" b="1" dirty="0" smtClean="0">
              <a:latin typeface="Candara" pitchFamily="34" charset="0"/>
              <a:cs typeface="Arial" pitchFamily="34" charset="0"/>
            </a:endParaRPr>
          </a:p>
        </p:txBody>
      </p:sp>
      <p:sp>
        <p:nvSpPr>
          <p:cNvPr id="1026" name="AutoShape 2" descr="blob:https://web.whatsapp.com/2c3ac9ac-c08c-4a56-be51-a641becddb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blob:https://web.whatsapp.com/2c3ac9ac-c08c-4a56-be51-a641becddb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WhatsApp Image 2024-11-24 at 4.48.54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10000"/>
            <a:ext cx="4459442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/>
          </a:bodyPr>
          <a:lstStyle/>
          <a:p>
            <a:pPr algn="just">
              <a:buNone/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Mission</a:t>
            </a:r>
          </a:p>
          <a:p>
            <a:pPr algn="just">
              <a:buNone/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931075"/>
            <a:ext cx="7924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To encourage the students with modern education to bring economic emancipation and social transformation.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To provide the resources and opportunities to create global leaders.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To provide holistic approach to prepare the students to grow personally, professionally, socially and emotionally and to make them a complete human being.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To redefine the student’s talents to make them successful entrepreneurs and responsible citizens.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To develop great human beings with values and ethics.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/>
              <a:t>3 Levels of Placement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4400" dirty="0" smtClean="0"/>
              <a:t>State Level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 smtClean="0"/>
              <a:t>National level</a:t>
            </a:r>
          </a:p>
          <a:p>
            <a:pPr>
              <a:buFont typeface="Wingdings" pitchFamily="2" charset="2"/>
              <a:buChar char="ü"/>
            </a:pPr>
            <a:r>
              <a:rPr lang="en-US" sz="4400" dirty="0" smtClean="0"/>
              <a:t>International Level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095" y="914400"/>
            <a:ext cx="8246705" cy="587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ndara" pitchFamily="34" charset="0"/>
              </a:rPr>
              <a:t>2022-24 Batch Placement- Companies Processed on Specialization till now</a:t>
            </a:r>
            <a:endParaRPr lang="en-US" sz="4000" b="1" dirty="0"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8077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Marketing</a:t>
            </a:r>
            <a:r>
              <a:rPr lang="en-US" sz="2000" b="1" dirty="0" smtClean="0">
                <a:latin typeface="Candara" pitchFamily="34" charset="0"/>
              </a:rPr>
              <a:t> </a:t>
            </a:r>
            <a:endParaRPr lang="en-US" sz="2800" b="1" dirty="0"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209800"/>
            <a:ext cx="8153400" cy="4616648"/>
          </a:xfrm>
          <a:prstGeom prst="rect">
            <a:avLst/>
          </a:prstGeom>
        </p:spPr>
        <p:txBody>
          <a:bodyPr wrap="square" numCol="5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Internz</a:t>
            </a:r>
            <a:r>
              <a:rPr lang="en-US" sz="1400" b="1" dirty="0" smtClean="0">
                <a:latin typeface="Candara" pitchFamily="34" charset="0"/>
              </a:rPr>
              <a:t> Valley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Prodesk</a:t>
            </a:r>
            <a:r>
              <a:rPr lang="en-US" sz="1400" b="1" dirty="0" smtClean="0">
                <a:latin typeface="Candara" pitchFamily="34" charset="0"/>
              </a:rPr>
              <a:t> IT &amp; Engineering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AKV Technologies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Kotak</a:t>
            </a:r>
            <a:r>
              <a:rPr lang="en-US" sz="1400" b="1" dirty="0" smtClean="0">
                <a:latin typeface="Candara" pitchFamily="34" charset="0"/>
              </a:rPr>
              <a:t> Life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Brands For Brands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Incredible Devices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HFFC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Affluent Global Services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Mobiveil</a:t>
            </a:r>
            <a:r>
              <a:rPr lang="en-US" sz="1400" b="1" dirty="0" smtClean="0">
                <a:latin typeface="Candara" pitchFamily="34" charset="0"/>
              </a:rPr>
              <a:t> Inc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Berger Paints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Jaro</a:t>
            </a:r>
            <a:r>
              <a:rPr lang="en-US" sz="1400" b="1" dirty="0" smtClean="0">
                <a:latin typeface="Candara" pitchFamily="34" charset="0"/>
              </a:rPr>
              <a:t> Education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Scaler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EY India (Shree Cement)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Nandi Toyota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Cafe Coffee Day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Intelipaat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Planet Spark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Simplotel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Peepal</a:t>
            </a:r>
            <a:r>
              <a:rPr lang="en-US" sz="1400" b="1" dirty="0" smtClean="0">
                <a:latin typeface="Candara" pitchFamily="34" charset="0"/>
              </a:rPr>
              <a:t> Consulting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Para Mantra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Bajaj Allianz Life Insurance Company Limited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EXPLORE AND EVOLVE PVT LTD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Indiamart</a:t>
            </a:r>
            <a:r>
              <a:rPr lang="en-US" sz="1400" b="1" dirty="0" smtClean="0">
                <a:latin typeface="Candara" pitchFamily="34" charset="0"/>
              </a:rPr>
              <a:t> Intermesh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HFFC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Prop Times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EWK Homes (Dubai)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Manupatra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Growth Arrow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My Gate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360 Realtors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SCS India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SCITECH PATENT ART SERVICES PRIVATE LIMITED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Janitri</a:t>
            </a:r>
            <a:r>
              <a:rPr lang="en-US" sz="1400" b="1" dirty="0" smtClean="0">
                <a:latin typeface="Candara" pitchFamily="34" charset="0"/>
              </a:rPr>
              <a:t> Innovations Pvt. Ltd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Derbygroup</a:t>
            </a:r>
            <a:r>
              <a:rPr lang="en-US" sz="1400" b="1" dirty="0" smtClean="0">
                <a:latin typeface="Candara" pitchFamily="34" charset="0"/>
              </a:rPr>
              <a:t> (Dubai)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Policy Bazaar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Real Time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My Class Board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CINCOONI Systems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Simplotel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Search Homes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Hindustan Unilever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Berger Paints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Indiamart</a:t>
            </a:r>
            <a:r>
              <a:rPr lang="en-US" sz="1400" b="1" dirty="0" smtClean="0">
                <a:latin typeface="Candara" pitchFamily="34" charset="0"/>
              </a:rPr>
              <a:t> Intermesh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Planet Spark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Bhanzu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Prop Times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Cafe Coffee Day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AADIYAH Aerospace Technology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Teach Maven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Nimesa</a:t>
            </a:r>
            <a:r>
              <a:rPr lang="en-US" sz="1400" b="1" dirty="0" smtClean="0">
                <a:latin typeface="Candara" pitchFamily="34" charset="0"/>
              </a:rPr>
              <a:t> Technology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SmartQ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MagicPin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Corizo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Campalin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Home First India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Krutanic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Pin Click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Teach Maven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PropTimes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Vestian</a:t>
            </a:r>
            <a:r>
              <a:rPr lang="en-US" sz="1400" b="1" dirty="0" smtClean="0">
                <a:latin typeface="Candara" pitchFamily="34" charset="0"/>
              </a:rPr>
              <a:t> MEA LLC Dubai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Satguru</a:t>
            </a:r>
            <a:r>
              <a:rPr lang="en-US" sz="1400" b="1" dirty="0" smtClean="0">
                <a:latin typeface="Candara" pitchFamily="34" charset="0"/>
              </a:rPr>
              <a:t> Travels &amp; Tours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SmartQ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ICA </a:t>
            </a:r>
            <a:r>
              <a:rPr lang="en-US" sz="1400" b="1" dirty="0" err="1" smtClean="0">
                <a:latin typeface="Candara" pitchFamily="34" charset="0"/>
              </a:rPr>
              <a:t>Pidilite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MagicPin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smtClean="0">
                <a:latin typeface="Candara" pitchFamily="34" charset="0"/>
              </a:rPr>
              <a:t>Lulu Group International (UAE)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Krutanic</a:t>
            </a:r>
            <a:endParaRPr lang="en-US" sz="1400" b="1" dirty="0" smtClean="0">
              <a:latin typeface="Candara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Jaro</a:t>
            </a:r>
            <a:r>
              <a:rPr lang="en-US" sz="1400" b="1" dirty="0" smtClean="0">
                <a:latin typeface="Candara" pitchFamily="34" charset="0"/>
              </a:rPr>
              <a:t> Education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 smtClean="0">
                <a:latin typeface="Candara" pitchFamily="34" charset="0"/>
              </a:rPr>
              <a:t>PinClick</a:t>
            </a:r>
            <a:endParaRPr lang="en-US" sz="1400" b="1" dirty="0"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Finance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05800" cy="4541520"/>
          </a:xfrm>
        </p:spPr>
        <p:txBody>
          <a:bodyPr numCol="2"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HFFC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Berger Paints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KPMG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EY India (Shree Cement)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Groww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Broadridge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Cafe Coffee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Envision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EY GDS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Bajaj Allianz Life Insurance Company Limited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HFFC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Growth Arrow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 &amp; P Global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Derbygroup</a:t>
            </a:r>
            <a:r>
              <a:rPr lang="en-US" dirty="0" smtClean="0"/>
              <a:t> (Dubai)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Pragati</a:t>
            </a:r>
            <a:r>
              <a:rPr lang="en-US" dirty="0" smtClean="0"/>
              <a:t> Finance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William O Neil (23 Passing Out)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Satguru</a:t>
            </a:r>
            <a:r>
              <a:rPr lang="en-US" dirty="0" smtClean="0"/>
              <a:t> Travels &amp; Tours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Ardee</a:t>
            </a:r>
            <a:r>
              <a:rPr lang="en-US" dirty="0" smtClean="0"/>
              <a:t> Industries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Broadridge</a:t>
            </a:r>
            <a:r>
              <a:rPr lang="en-US" dirty="0" smtClean="0"/>
              <a:t> Financial Solutions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Home First India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Satguru</a:t>
            </a:r>
            <a:r>
              <a:rPr lang="en-US" dirty="0" smtClean="0"/>
              <a:t> Travels &amp; Tours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Lulu Group International (UAE)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TravClan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Human Resource (HR)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Prodesk</a:t>
            </a:r>
            <a:r>
              <a:rPr lang="en-US" b="1" dirty="0" smtClean="0"/>
              <a:t> IT &amp; Engineering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Kotak</a:t>
            </a:r>
            <a:r>
              <a:rPr lang="en-US" b="1" dirty="0" smtClean="0"/>
              <a:t> Life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Brands For Brands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Kotak</a:t>
            </a:r>
            <a:r>
              <a:rPr lang="en-US" b="1" dirty="0" smtClean="0"/>
              <a:t> Life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Brands For Brands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Affluent Global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Berger Paints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EY India (Shree Cement)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EY GDS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Cafe Coffee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Peepal</a:t>
            </a:r>
            <a:r>
              <a:rPr lang="en-US" b="1" dirty="0" smtClean="0"/>
              <a:t> Consulting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EXPLORE AND EVOLVE PVT LTD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Aptean</a:t>
            </a:r>
            <a:r>
              <a:rPr lang="en-US" b="1" dirty="0" smtClean="0"/>
              <a:t> India Pvt. Ltd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IBS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SmartQ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CINCOONI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Accenture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The Brand </a:t>
            </a:r>
            <a:r>
              <a:rPr lang="en-US" b="1" dirty="0" err="1" smtClean="0"/>
              <a:t>Lookbook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Flipkart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Mercedes-Benz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Astrotalk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Neeyamo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Lulu Group International (UAE)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err="1" smtClean="0"/>
              <a:t>Agri</a:t>
            </a:r>
            <a:r>
              <a:rPr lang="en-US" b="1" dirty="0" smtClean="0"/>
              <a:t> Business 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Indiamart</a:t>
            </a:r>
            <a:r>
              <a:rPr lang="en-US" b="1" dirty="0" smtClean="0"/>
              <a:t> Intermesh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Indo American Seeds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Ninjacart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Big Basket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Pragati</a:t>
            </a:r>
            <a:r>
              <a:rPr lang="en-US" b="1" dirty="0" smtClean="0"/>
              <a:t> Finance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Tierra </a:t>
            </a:r>
            <a:r>
              <a:rPr lang="en-US" b="1" dirty="0" err="1" smtClean="0"/>
              <a:t>Agritech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Oye</a:t>
            </a:r>
            <a:r>
              <a:rPr lang="en-US" b="1" dirty="0" smtClean="0"/>
              <a:t> </a:t>
            </a:r>
            <a:r>
              <a:rPr lang="en-US" b="1" dirty="0" err="1" smtClean="0"/>
              <a:t>Desi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Cottanad</a:t>
            </a:r>
            <a:r>
              <a:rPr lang="en-US" b="1" dirty="0" smtClean="0"/>
              <a:t> Plantations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EF Polymer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Arya</a:t>
            </a:r>
            <a:r>
              <a:rPr lang="en-US" b="1" dirty="0" smtClean="0"/>
              <a:t> . </a:t>
            </a:r>
            <a:r>
              <a:rPr lang="en-US" b="1" dirty="0" err="1" smtClean="0"/>
              <a:t>ag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Rasi</a:t>
            </a:r>
            <a:r>
              <a:rPr lang="en-US" b="1" dirty="0" smtClean="0"/>
              <a:t> Seeds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Akshayakalpa</a:t>
            </a:r>
            <a:r>
              <a:rPr lang="en-US" b="1" dirty="0" smtClean="0"/>
              <a:t> Organics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SPMESM ( NGO)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Scion </a:t>
            </a:r>
            <a:r>
              <a:rPr lang="en-US" b="1" dirty="0" err="1" smtClean="0"/>
              <a:t>Agricos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dirty="0" smtClean="0"/>
              <a:t>Business Analytics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EY India (Shree Cement)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Swiggy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Bhanzu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Astrotalk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Lulu Group International (UAE)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Infogain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dirty="0" err="1" smtClean="0"/>
              <a:t>Broadridge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ndara" pitchFamily="34" charset="0"/>
              </a:rPr>
              <a:t/>
            </a:r>
            <a:br>
              <a:rPr lang="en-US" b="1" dirty="0" smtClean="0">
                <a:latin typeface="Candara" pitchFamily="34" charset="0"/>
              </a:rPr>
            </a:br>
            <a:r>
              <a:rPr lang="en-US" b="1" dirty="0" smtClean="0">
                <a:latin typeface="Candara" pitchFamily="34" charset="0"/>
              </a:rPr>
              <a:t/>
            </a:r>
            <a:br>
              <a:rPr lang="en-US" b="1" dirty="0" smtClean="0">
                <a:latin typeface="Candara" pitchFamily="34" charset="0"/>
              </a:rPr>
            </a:br>
            <a:r>
              <a:rPr lang="en-US" b="1" dirty="0" smtClean="0">
                <a:latin typeface="Candara" pitchFamily="34" charset="0"/>
              </a:rPr>
              <a:t/>
            </a:r>
            <a:br>
              <a:rPr lang="en-US" b="1" dirty="0" smtClean="0">
                <a:latin typeface="Candara" pitchFamily="34" charset="0"/>
              </a:rPr>
            </a:br>
            <a:r>
              <a:rPr lang="en-US" b="1" dirty="0" smtClean="0">
                <a:latin typeface="Candara" pitchFamily="34" charset="0"/>
              </a:rPr>
              <a:t/>
            </a:r>
            <a:br>
              <a:rPr lang="en-US" b="1" dirty="0" smtClean="0">
                <a:latin typeface="Candara" pitchFamily="34" charset="0"/>
              </a:rPr>
            </a:br>
            <a:r>
              <a:rPr lang="en-US" b="1" dirty="0" smtClean="0">
                <a:latin typeface="Candara" pitchFamily="34" charset="0"/>
              </a:rPr>
              <a:t/>
            </a:r>
            <a:br>
              <a:rPr lang="en-US" b="1" dirty="0" smtClean="0">
                <a:latin typeface="Candara" pitchFamily="34" charset="0"/>
              </a:rPr>
            </a:br>
            <a:r>
              <a:rPr lang="en-US" b="1" dirty="0" smtClean="0">
                <a:latin typeface="Candara" pitchFamily="34" charset="0"/>
              </a:rPr>
              <a:t>Internship &amp; Placement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578" y="2133600"/>
            <a:ext cx="870682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  <p:pic>
        <p:nvPicPr>
          <p:cNvPr id="5" name="Picture 2" descr="http://coworkinghandbook.com/wp-content/uploads/job-icon-cabot.png"/>
          <p:cNvPicPr>
            <a:picLocks noChangeAspect="1" noChangeArrowheads="1"/>
          </p:cNvPicPr>
          <p:nvPr/>
        </p:nvPicPr>
        <p:blipFill>
          <a:blip r:embed="rId4" cstate="screen">
            <a:biLevel thresh="50000"/>
          </a:blip>
          <a:srcRect/>
          <a:stretch>
            <a:fillRect/>
          </a:stretch>
        </p:blipFill>
        <p:spPr bwMode="auto">
          <a:xfrm>
            <a:off x="7467600" y="533400"/>
            <a:ext cx="1448336" cy="16917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ndara" pitchFamily="34" charset="0"/>
              </a:rPr>
              <a:t>List of Placement Partners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1529"/>
            <a:ext cx="7391400" cy="521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ndara" pitchFamily="34" charset="0"/>
              </a:rPr>
              <a:t>List of Placement Partners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9773" y="2286000"/>
            <a:ext cx="828662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ndara" pitchFamily="34" charset="0"/>
              </a:rPr>
              <a:t>Importance of Location Bengaluru 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0280"/>
            <a:ext cx="8229600" cy="438912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Placement opportunity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Silicon Valley (IT Hub)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MNC – Head Offices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Industrial Exposure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Corporate Guest lecturers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Highly experience professors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ndara" pitchFamily="34" charset="0"/>
              </a:rPr>
              <a:t>Cosmopolitan City</a:t>
            </a:r>
          </a:p>
          <a:p>
            <a:pPr>
              <a:buFont typeface="Wingdings" pitchFamily="2" charset="2"/>
              <a:buChar char="ü"/>
            </a:pPr>
            <a:endParaRPr lang="en-US" sz="2400" dirty="0">
              <a:latin typeface="Candar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22813" y="2057400"/>
            <a:ext cx="4421187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Desktop\Logo\iibs-si-logo-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34200" y="2895600"/>
            <a:ext cx="1343025" cy="304800"/>
          </a:xfrm>
          <a:prstGeom prst="rect">
            <a:avLst/>
          </a:prstGeom>
          <a:noFill/>
        </p:spPr>
      </p:pic>
      <p:pic>
        <p:nvPicPr>
          <p:cNvPr id="10" name="Picture 9" descr="loc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5334000"/>
            <a:ext cx="511409" cy="381000"/>
          </a:xfrm>
          <a:prstGeom prst="rect">
            <a:avLst/>
          </a:prstGeom>
        </p:spPr>
      </p:pic>
      <p:pic>
        <p:nvPicPr>
          <p:cNvPr id="8" name="Picture 7" descr="IIBS Logo1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1143000"/>
          </a:xfrm>
        </p:spPr>
        <p:txBody>
          <a:bodyPr/>
          <a:lstStyle/>
          <a:p>
            <a:r>
              <a:rPr lang="en-US" b="1" dirty="0" smtClean="0"/>
              <a:t>International Boot Camp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1676400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Candara" pitchFamily="34" charset="0"/>
              </a:rPr>
              <a:t>  French &amp; Japanese Boot camps students get to learn from International Experts about life and culture and the different aspects of International Business.</a:t>
            </a:r>
            <a:endParaRPr lang="en-US" sz="2000" b="1" dirty="0"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895600"/>
            <a:ext cx="395614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2895600"/>
            <a:ext cx="430984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Hostel Fee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6776" y="1371600"/>
            <a:ext cx="84866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/>
              <a:t>Hostel Facilities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374968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371600"/>
            <a:ext cx="2723131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733800"/>
            <a:ext cx="2743200" cy="275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36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Facilities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68721" y="1676400"/>
            <a:ext cx="341807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" y="1600200"/>
            <a:ext cx="441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Gym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Basket Ball Court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Swimming pool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Indoors Games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Tennis Court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 Carom Board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Open Air theatre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ATM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Cricket field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Departmental Store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Club House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Walking Park</a:t>
            </a:r>
          </a:p>
          <a:p>
            <a:endParaRPr lang="en-US" sz="2000" dirty="0" smtClean="0">
              <a:latin typeface="Candara" pitchFamily="34" charset="0"/>
            </a:endParaRPr>
          </a:p>
          <a:p>
            <a:endParaRPr lang="en-US" sz="2000" dirty="0" smtClean="0">
              <a:latin typeface="Candara" pitchFamily="34" charset="0"/>
            </a:endParaRPr>
          </a:p>
          <a:p>
            <a:r>
              <a:rPr lang="en-US" sz="2000" b="1" dirty="0" smtClean="0">
                <a:latin typeface="Candara" pitchFamily="34" charset="0"/>
              </a:rPr>
              <a:t>Note: All the facilities can be chargeable and subject to availability.</a:t>
            </a:r>
            <a:endParaRPr lang="en-US" sz="2000" b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Education Loan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10617"/>
            <a:ext cx="8229600" cy="457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Student Credit Card Scheme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7924800" cy="3886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tx1"/>
                </a:solidFill>
              </a:rPr>
              <a:t>WEST BENGAL </a:t>
            </a:r>
            <a:r>
              <a:rPr lang="en-US" sz="3200" dirty="0" smtClean="0"/>
              <a:t>Student Credit Card (WBSCC) Scheme for students of West Bengal.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Our College Name has been empanelled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Collateral security free loan up to ₹10 </a:t>
            </a:r>
            <a:r>
              <a:rPr lang="en-US" sz="3200" dirty="0" err="1" smtClean="0"/>
              <a:t>Lakhs</a:t>
            </a:r>
            <a:r>
              <a:rPr lang="en-US" sz="3200" dirty="0" smtClean="0"/>
              <a:t>@ Nominal Simple Annual interest.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* 4% Rate of Interest, After Placements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5200"/>
            <a:ext cx="8229600" cy="2438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b="1" dirty="0" smtClean="0">
                <a:solidFill>
                  <a:schemeClr val="tx1"/>
                </a:solidFill>
              </a:rPr>
              <a:t>JHARKHAND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Guruji</a:t>
            </a:r>
            <a:r>
              <a:rPr lang="en-US" sz="4000" b="1" dirty="0" smtClean="0"/>
              <a:t> Student Credit Card (GSCC) Scheme for students of Jharkhand. Our College Name has been empanelled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200" b="1" dirty="0" smtClean="0"/>
              <a:t> ZERO Collateral</a:t>
            </a:r>
            <a:br>
              <a:rPr lang="en-US" sz="3200" b="1" dirty="0" smtClean="0"/>
            </a:br>
            <a:r>
              <a:rPr lang="en-US" sz="3200" b="1" dirty="0" smtClean="0"/>
              <a:t> ZERO Processing Fee</a:t>
            </a:r>
            <a:br>
              <a:rPr lang="en-US" sz="3200" b="1" dirty="0" smtClean="0"/>
            </a:br>
            <a:r>
              <a:rPr lang="en-US" sz="3200" b="1" dirty="0" smtClean="0"/>
              <a:t>4% Rate of Interest, After Placements UPTO INR *15,00,000/-</a:t>
            </a:r>
            <a:br>
              <a:rPr lang="en-US" sz="3200" b="1" dirty="0" smtClean="0"/>
            </a:br>
            <a:r>
              <a:rPr lang="en-US" sz="3200" b="1" dirty="0" smtClean="0"/>
              <a:t>Loan Amount For All Category (GEN/OBC/ST/SC)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Bihar Student Credit Card Scheme is  Under Process for Empanelment once done will let you know.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andara" pitchFamily="34" charset="0"/>
              </a:rPr>
              <a:t>IIBS in Media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0558" y="1256624"/>
            <a:ext cx="3079442" cy="3171825"/>
          </a:xfrm>
          <a:prstGeom prst="rect">
            <a:avLst/>
          </a:prstGeom>
        </p:spPr>
      </p:pic>
      <p:pic>
        <p:nvPicPr>
          <p:cNvPr id="8" name="Picture 7" descr="a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7950" y="875624"/>
            <a:ext cx="2686050" cy="3330702"/>
          </a:xfrm>
          <a:prstGeom prst="rect">
            <a:avLst/>
          </a:prstGeom>
        </p:spPr>
      </p:pic>
      <p:pic>
        <p:nvPicPr>
          <p:cNvPr id="9" name="Picture 8" descr="IIBS_press_release_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6521" y="2552024"/>
            <a:ext cx="2805279" cy="3967902"/>
          </a:xfrm>
          <a:prstGeom prst="rect">
            <a:avLst/>
          </a:prstGeom>
        </p:spPr>
      </p:pic>
      <p:pic>
        <p:nvPicPr>
          <p:cNvPr id="10" name="Picture 9" descr="IIBS_press_release_1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114800" y="1066800"/>
            <a:ext cx="1634032" cy="4953000"/>
          </a:xfrm>
          <a:prstGeom prst="rect">
            <a:avLst/>
          </a:prstGeom>
        </p:spPr>
      </p:pic>
      <p:pic>
        <p:nvPicPr>
          <p:cNvPr id="12" name="Picture 11" descr="IIBS_press_release_Amar_Ujala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62000" y="4114800"/>
            <a:ext cx="5715000" cy="2694214"/>
          </a:xfrm>
          <a:prstGeom prst="rect">
            <a:avLst/>
          </a:prstGeom>
        </p:spPr>
      </p:pic>
      <p:pic>
        <p:nvPicPr>
          <p:cNvPr id="11" name="Picture 10" descr="IIBS_press_release_20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248400" y="4076024"/>
            <a:ext cx="2672593" cy="2781976"/>
          </a:xfrm>
          <a:prstGeom prst="rect">
            <a:avLst/>
          </a:prstGeom>
        </p:spPr>
      </p:pic>
      <p:pic>
        <p:nvPicPr>
          <p:cNvPr id="13" name="Picture 12" descr="IIBS Logo1-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5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15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98EFA-CA99-55A2-061D-7F0DA7197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5" r="-2" b="-2"/>
          <a:stretch/>
        </p:blipFill>
        <p:spPr>
          <a:xfrm>
            <a:off x="222091" y="1066800"/>
            <a:ext cx="4426109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3" r="2" b="13300"/>
          <a:stretch/>
        </p:blipFill>
        <p:spPr>
          <a:xfrm>
            <a:off x="4836596" y="1160751"/>
            <a:ext cx="3697804" cy="2420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155625-132C-4CF0-0FB8-912CA6C5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39" r="2" b="10774"/>
          <a:stretch/>
        </p:blipFill>
        <p:spPr>
          <a:xfrm>
            <a:off x="152400" y="3810000"/>
            <a:ext cx="4507596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5F2FE4-A8C8-F403-ACAD-0A713B9AE1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38" r="19774" b="2"/>
          <a:stretch/>
        </p:blipFill>
        <p:spPr>
          <a:xfrm>
            <a:off x="4876800" y="3724231"/>
            <a:ext cx="3657600" cy="2752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Infrastructure</a:t>
            </a:r>
            <a:endParaRPr lang="en-US" b="1" dirty="0"/>
          </a:p>
        </p:txBody>
      </p:sp>
      <p:pic>
        <p:nvPicPr>
          <p:cNvPr id="1026" name="Picture 2" descr="C:\Users\Amarjeet\Desktop\WhatsApp Image 2024-10-16 at 8.50.23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1"/>
            <a:ext cx="2713101" cy="1523999"/>
          </a:xfrm>
          <a:prstGeom prst="rect">
            <a:avLst/>
          </a:prstGeom>
          <a:noFill/>
        </p:spPr>
      </p:pic>
      <p:pic>
        <p:nvPicPr>
          <p:cNvPr id="1027" name="Picture 3" descr="C:\Users\Amarjeet\Desktop\au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8849" y="1371600"/>
            <a:ext cx="2800351" cy="1600200"/>
          </a:xfrm>
          <a:prstGeom prst="rect">
            <a:avLst/>
          </a:prstGeom>
          <a:noFill/>
        </p:spPr>
      </p:pic>
      <p:pic>
        <p:nvPicPr>
          <p:cNvPr id="1028" name="Picture 4" descr="C:\Users\Amarjeet\Desktop\cla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402" y="3200400"/>
            <a:ext cx="3022598" cy="1700211"/>
          </a:xfrm>
          <a:prstGeom prst="rect">
            <a:avLst/>
          </a:prstGeom>
          <a:noFill/>
        </p:spPr>
      </p:pic>
      <p:pic>
        <p:nvPicPr>
          <p:cNvPr id="1029" name="Picture 5" descr="C:\Users\Amarjeet\Desktop\caf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124200"/>
            <a:ext cx="3083108" cy="1752600"/>
          </a:xfrm>
          <a:prstGeom prst="rect">
            <a:avLst/>
          </a:prstGeom>
          <a:noFill/>
        </p:spPr>
      </p:pic>
      <p:pic>
        <p:nvPicPr>
          <p:cNvPr id="1030" name="Picture 6" descr="C:\Users\Amarjeet\Desktop\bangalore_auditorium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4846639"/>
            <a:ext cx="3048000" cy="1717556"/>
          </a:xfrm>
          <a:prstGeom prst="rect">
            <a:avLst/>
          </a:prstGeom>
          <a:noFill/>
        </p:spPr>
      </p:pic>
      <p:pic>
        <p:nvPicPr>
          <p:cNvPr id="1031" name="Picture 7" descr="C:\Users\Amarjeet\Desktop\Hostel_girl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4854575"/>
            <a:ext cx="3014403" cy="1698625"/>
          </a:xfrm>
          <a:prstGeom prst="rect">
            <a:avLst/>
          </a:prstGeom>
          <a:noFill/>
        </p:spPr>
      </p:pic>
      <p:pic>
        <p:nvPicPr>
          <p:cNvPr id="16" name="Picture 15" descr="IIBS Logo1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  <p:pic>
        <p:nvPicPr>
          <p:cNvPr id="12" name="Picture 2" descr="C:\Users\Amarjeet\Desktop\lib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1447800"/>
            <a:ext cx="270853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1" name="Picture 3" descr="K:\Pictures\Pictures\Picasa\Collages\Edit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219" y="533400"/>
            <a:ext cx="9030581" cy="6019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76200"/>
            <a:ext cx="678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ADVENTURE LEARNING PROGRAMME (ALP)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ndara" pitchFamily="34" charset="0"/>
              </a:rPr>
              <a:t>Life At IIBS</a:t>
            </a:r>
            <a:endParaRPr lang="en-US" b="1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1077913"/>
            <a:ext cx="8991600" cy="578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6200" y="457200"/>
            <a:ext cx="3733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PROGRAMME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K:\Pictures\Pictures\Picasa\Collages\placement\Surface 2014-15 Bangalore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304800"/>
            <a:ext cx="7848600" cy="32287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33800" y="3505200"/>
            <a:ext cx="5410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IIBS ALUMNI MEET AT BANGALORE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733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PROGRAMME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7" descr="A collage of people posing for a photo&#10;&#10;Description automatically generated">
            <a:extLst>
              <a:ext uri="{FF2B5EF4-FFF2-40B4-BE49-F238E27FC236}">
                <a16:creationId xmlns:a16="http://schemas.microsoft.com/office/drawing/2014/main" xmlns="" id="{29376723-57B0-73D6-9F20-301A72561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4311" y="3962400"/>
            <a:ext cx="794968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:\Pictures\Pictures\Picasa\Collages\Banne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200" y="762001"/>
            <a:ext cx="8916269" cy="59435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300335"/>
            <a:ext cx="3048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IIBS ALUMNI MEET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K:\Pictures\Pictures\Picasa\Collages\CN20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" y="660982"/>
            <a:ext cx="8953500" cy="59684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32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CORPORATE NIGHT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0" name="Picture 10" descr="Graduat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62926" y="3429000"/>
            <a:ext cx="4223874" cy="2819060"/>
          </a:xfrm>
          <a:prstGeom prst="rect">
            <a:avLst/>
          </a:prstGeom>
          <a:noFill/>
        </p:spPr>
      </p:pic>
      <p:pic>
        <p:nvPicPr>
          <p:cNvPr id="61442" name="Picture 2" descr="Graduatio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3429000"/>
            <a:ext cx="4229098" cy="2819400"/>
          </a:xfrm>
          <a:prstGeom prst="rect">
            <a:avLst/>
          </a:prstGeom>
          <a:noFill/>
        </p:spPr>
      </p:pic>
      <p:pic>
        <p:nvPicPr>
          <p:cNvPr id="61444" name="Picture 4" descr="Graduatio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4136" y="609600"/>
            <a:ext cx="4235046" cy="2819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47935"/>
            <a:ext cx="3733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IIBS GRADUATION DAY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8" name="Picture 8" descr="Graduatio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8600" y="609600"/>
            <a:ext cx="4224384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09600" y="6091535"/>
            <a:ext cx="7543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Bengaluru Campus (Near International Airport)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1" y="813426"/>
            <a:ext cx="7348538" cy="505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81000"/>
            <a:ext cx="91440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Consolas" pitchFamily="49" charset="0"/>
              </a:rPr>
              <a:t>Contact Us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u="sng" dirty="0">
                <a:latin typeface="Candara" pitchFamily="34" charset="0"/>
              </a:rPr>
              <a:t>IIBS </a:t>
            </a:r>
            <a:r>
              <a:rPr lang="en-US" sz="3200" b="1" u="sng" dirty="0" smtClean="0">
                <a:latin typeface="Candara" pitchFamily="34" charset="0"/>
              </a:rPr>
              <a:t>NATIONAL </a:t>
            </a:r>
            <a:r>
              <a:rPr lang="en-US" sz="3200" b="1" u="sng" dirty="0">
                <a:latin typeface="Candara" pitchFamily="34" charset="0"/>
              </a:rPr>
              <a:t>HEAD </a:t>
            </a:r>
            <a:r>
              <a:rPr lang="en-US" sz="3200" b="1" u="sng" dirty="0" smtClean="0">
                <a:latin typeface="Candara" pitchFamily="34" charset="0"/>
              </a:rPr>
              <a:t>OFFICE</a:t>
            </a:r>
          </a:p>
          <a:p>
            <a:pPr algn="ctr">
              <a:defRPr/>
            </a:pPr>
            <a:r>
              <a:rPr lang="en-US" sz="2800" b="1" u="sng" dirty="0" smtClean="0">
                <a:latin typeface="Candara" pitchFamily="34" charset="0"/>
              </a:rPr>
              <a:t>Bangalore  (R.T. Nagar)</a:t>
            </a:r>
          </a:p>
          <a:p>
            <a:pPr algn="ctr">
              <a:defRPr/>
            </a:pPr>
            <a:r>
              <a:rPr lang="en-US" sz="2400" dirty="0" smtClean="0">
                <a:latin typeface="Candara" pitchFamily="34" charset="0"/>
              </a:rPr>
              <a:t>#119 KHB Main Road, Kanaka Nagar, Nagawara,</a:t>
            </a:r>
          </a:p>
          <a:p>
            <a:pPr algn="ctr">
              <a:defRPr/>
            </a:pPr>
            <a:r>
              <a:rPr lang="en-US" sz="2400" dirty="0" smtClean="0">
                <a:latin typeface="Candara" pitchFamily="34" charset="0"/>
              </a:rPr>
              <a:t>R.T</a:t>
            </a:r>
            <a:r>
              <a:rPr lang="en-US" sz="2400" dirty="0">
                <a:latin typeface="Candara" pitchFamily="34" charset="0"/>
              </a:rPr>
              <a:t>. Nagar </a:t>
            </a:r>
            <a:r>
              <a:rPr lang="en-US" sz="2400" dirty="0" smtClean="0">
                <a:latin typeface="Candara" pitchFamily="34" charset="0"/>
              </a:rPr>
              <a:t>Post, Bangalore</a:t>
            </a:r>
            <a:r>
              <a:rPr lang="en-US" sz="2400" dirty="0">
                <a:latin typeface="Candara" pitchFamily="34" charset="0"/>
              </a:rPr>
              <a:t> , Karnataka, India</a:t>
            </a:r>
          </a:p>
          <a:p>
            <a:pPr algn="ctr">
              <a:defRPr/>
            </a:pPr>
            <a:r>
              <a:rPr lang="en-US" sz="2400" b="1" dirty="0" smtClean="0">
                <a:latin typeface="Arial Black" pitchFamily="34" charset="0"/>
              </a:rPr>
              <a:t>Ph:</a:t>
            </a:r>
            <a:r>
              <a:rPr lang="en-US" sz="2400" b="1" dirty="0">
                <a:latin typeface="Arial Black" pitchFamily="34" charset="0"/>
              </a:rPr>
              <a:t> +91-96202 </a:t>
            </a:r>
            <a:r>
              <a:rPr lang="en-US" sz="2400" b="1" dirty="0" smtClean="0">
                <a:latin typeface="Arial Black" pitchFamily="34" charset="0"/>
              </a:rPr>
              <a:t>48214, Ph: +91-99864 15333</a:t>
            </a:r>
            <a:endParaRPr lang="en-US" sz="2400" b="1" dirty="0">
              <a:latin typeface="Arial Black" pitchFamily="34" charset="0"/>
            </a:endParaRPr>
          </a:p>
          <a:p>
            <a:pPr algn="ctr">
              <a:defRPr/>
            </a:pPr>
            <a:endParaRPr lang="en-US" sz="1600" b="1" dirty="0" smtClean="0">
              <a:latin typeface="Candara" pitchFamily="34" charset="0"/>
            </a:endParaRPr>
          </a:p>
          <a:p>
            <a:pPr algn="ctr">
              <a:defRPr/>
            </a:pPr>
            <a:endParaRPr lang="en-US" sz="1600" b="1" dirty="0">
              <a:latin typeface="Candara" pitchFamily="34" charset="0"/>
            </a:endParaRPr>
          </a:p>
          <a:p>
            <a:pPr algn="ctr">
              <a:defRPr/>
            </a:pPr>
            <a:r>
              <a:rPr lang="en-US" sz="3200" b="1" u="sng" dirty="0" smtClean="0">
                <a:latin typeface="Candara" pitchFamily="34" charset="0"/>
              </a:rPr>
              <a:t>BANGALORE CAMPUS</a:t>
            </a:r>
          </a:p>
          <a:p>
            <a:pPr algn="ctr">
              <a:defRPr/>
            </a:pPr>
            <a:r>
              <a:rPr lang="en-US" sz="2800" b="1" u="sng" dirty="0" smtClean="0">
                <a:latin typeface="Candara" pitchFamily="34" charset="0"/>
              </a:rPr>
              <a:t>(Near International Airport)</a:t>
            </a:r>
          </a:p>
          <a:p>
            <a:pPr algn="ctr">
              <a:defRPr/>
            </a:pPr>
            <a:r>
              <a:rPr lang="en-US" sz="2400" dirty="0" smtClean="0">
                <a:latin typeface="Candara" pitchFamily="34" charset="0"/>
              </a:rPr>
              <a:t>#75, Muthugadahalli, Bangalore North Jala </a:t>
            </a:r>
            <a:r>
              <a:rPr lang="en-US" sz="2400" dirty="0" err="1" smtClean="0">
                <a:latin typeface="Candara" pitchFamily="34" charset="0"/>
              </a:rPr>
              <a:t>Hobli</a:t>
            </a:r>
            <a:r>
              <a:rPr lang="en-US" sz="2400" dirty="0" smtClean="0">
                <a:latin typeface="Candara" pitchFamily="34" charset="0"/>
              </a:rPr>
              <a:t>,</a:t>
            </a:r>
          </a:p>
          <a:p>
            <a:pPr algn="ctr">
              <a:defRPr/>
            </a:pPr>
            <a:r>
              <a:rPr lang="en-US" sz="2400" dirty="0" smtClean="0">
                <a:latin typeface="Candara" pitchFamily="34" charset="0"/>
              </a:rPr>
              <a:t>Near International Airport, Bangalore-562157</a:t>
            </a:r>
          </a:p>
          <a:p>
            <a:pPr algn="ctr">
              <a:defRPr/>
            </a:pPr>
            <a:r>
              <a:rPr lang="en-US" sz="2400" b="1" dirty="0" smtClean="0">
                <a:latin typeface="Arial Black" pitchFamily="34" charset="0"/>
              </a:rPr>
              <a:t>Ph: +91-99864 15333, +91-96202 48214</a:t>
            </a:r>
          </a:p>
          <a:p>
            <a:pPr algn="ctr">
              <a:defRPr/>
            </a:pPr>
            <a:endParaRPr lang="en-US" sz="2400" b="1" dirty="0" smtClean="0">
              <a:latin typeface="Arial Black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latin typeface="Candara" pitchFamily="34" charset="0"/>
              </a:rPr>
              <a:t>Email</a:t>
            </a:r>
            <a:r>
              <a:rPr lang="en-US" sz="2400" dirty="0" smtClean="0">
                <a:latin typeface="Candara" pitchFamily="34" charset="0"/>
              </a:rPr>
              <a:t>: admission@iibsonline.com</a:t>
            </a:r>
          </a:p>
          <a:p>
            <a:pPr algn="ctr">
              <a:defRPr/>
            </a:pPr>
            <a:r>
              <a:rPr lang="en-US" sz="2400" b="1" dirty="0" smtClean="0">
                <a:latin typeface="Candara" pitchFamily="34" charset="0"/>
              </a:rPr>
              <a:t>Website</a:t>
            </a:r>
            <a:r>
              <a:rPr lang="en-US" sz="2400" dirty="0" smtClean="0">
                <a:latin typeface="Candara" pitchFamily="34" charset="0"/>
              </a:rPr>
              <a:t>: www.iibs.edu.in  |  www.iibsonline.com </a:t>
            </a:r>
          </a:p>
          <a:p>
            <a:pPr algn="ctr">
              <a:defRPr/>
            </a:pPr>
            <a:endParaRPr lang="en-US" sz="2400" b="1" dirty="0" smtClean="0">
              <a:latin typeface="Arial Black" pitchFamily="34" charset="0"/>
            </a:endParaRPr>
          </a:p>
        </p:txBody>
      </p:sp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90600" y="2971800"/>
            <a:ext cx="7010400" cy="1600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ollie Script Personal Use" pitchFamily="2" charset="0"/>
                <a:ea typeface="+mj-ea"/>
                <a:cs typeface="+mj-cs"/>
              </a:rPr>
              <a:t>Good Luck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Approval and Accreditation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ndara" pitchFamily="34" charset="0"/>
              </a:rPr>
              <a:t>Accreditated by NAAC"A" Grade</a:t>
            </a:r>
          </a:p>
          <a:p>
            <a:r>
              <a:rPr lang="en-US" sz="2400" dirty="0" smtClean="0">
                <a:latin typeface="Candara" pitchFamily="34" charset="0"/>
              </a:rPr>
              <a:t>Approved by AICTE, Ministry of Education &amp; Government of India.</a:t>
            </a:r>
          </a:p>
          <a:p>
            <a:r>
              <a:rPr lang="en-US" sz="2400" dirty="0" smtClean="0">
                <a:latin typeface="Candara" pitchFamily="34" charset="0"/>
              </a:rPr>
              <a:t>Affiliated to Bangalore City University (BCU), Approved by UGC (2f)</a:t>
            </a:r>
          </a:p>
          <a:p>
            <a:r>
              <a:rPr lang="en-US" sz="2400" dirty="0" smtClean="0">
                <a:latin typeface="Candara" pitchFamily="34" charset="0"/>
              </a:rPr>
              <a:t>Association by ASSOCHAM</a:t>
            </a:r>
          </a:p>
          <a:p>
            <a:r>
              <a:rPr lang="en-US" sz="2400" dirty="0" smtClean="0">
                <a:latin typeface="Candara" pitchFamily="34" charset="0"/>
              </a:rPr>
              <a:t>Association with AIMA</a:t>
            </a:r>
          </a:p>
          <a:p>
            <a:r>
              <a:rPr lang="en-US" sz="2400" dirty="0" smtClean="0">
                <a:latin typeface="Candara" pitchFamily="34" charset="0"/>
              </a:rPr>
              <a:t>Association with Confederation of Indian Industry (CII)</a:t>
            </a:r>
          </a:p>
          <a:p>
            <a:r>
              <a:rPr lang="en-US" sz="2400" dirty="0" smtClean="0">
                <a:latin typeface="Candara" pitchFamily="34" charset="0"/>
              </a:rPr>
              <a:t>Association with AIMS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Institutional Ranking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 smtClean="0">
                <a:latin typeface="Candara" pitchFamily="34" charset="0"/>
              </a:rPr>
              <a:t>Most Remarkable Bangalore Institutes of the Year 2024  [August 2024] </a:t>
            </a:r>
          </a:p>
          <a:p>
            <a:pPr>
              <a:buNone/>
            </a:pPr>
            <a:r>
              <a:rPr lang="en-US" sz="1600" dirty="0" smtClean="0">
                <a:latin typeface="Candara" pitchFamily="34" charset="0"/>
              </a:rPr>
              <a:t>By- Education View India</a:t>
            </a:r>
          </a:p>
          <a:p>
            <a:r>
              <a:rPr lang="en-US" sz="1600" dirty="0" smtClean="0">
                <a:latin typeface="Candara" pitchFamily="34" charset="0"/>
              </a:rPr>
              <a:t>India's Top 50 Non IIM's B Schools Ranking Survey 2024 By -THE ACADEMIC INSIGHTS</a:t>
            </a:r>
          </a:p>
          <a:p>
            <a:r>
              <a:rPr lang="en-US" sz="1600" dirty="0" smtClean="0">
                <a:latin typeface="Candara" pitchFamily="34" charset="0"/>
              </a:rPr>
              <a:t>India's Top 50 Non IIM's B Schools Survey 2023" (Ranking Edition June 2023)</a:t>
            </a:r>
          </a:p>
          <a:p>
            <a:pPr>
              <a:buNone/>
            </a:pPr>
            <a:r>
              <a:rPr lang="en-US" sz="1600" dirty="0" smtClean="0">
                <a:latin typeface="Candara" pitchFamily="34" charset="0"/>
              </a:rPr>
              <a:t>By -THE ACADEMIC INSIGHTS</a:t>
            </a:r>
          </a:p>
          <a:p>
            <a:r>
              <a:rPr lang="en-US" sz="1600" dirty="0" smtClean="0">
                <a:latin typeface="Candara" pitchFamily="34" charset="0"/>
              </a:rPr>
              <a:t>Karnataka Top 20 Educational Institute Survey 2023(Ranking Edition June 2023)</a:t>
            </a:r>
          </a:p>
          <a:p>
            <a:pPr>
              <a:buNone/>
            </a:pPr>
            <a:r>
              <a:rPr lang="en-US" sz="1600" dirty="0" smtClean="0">
                <a:latin typeface="Candara" pitchFamily="34" charset="0"/>
              </a:rPr>
              <a:t>By-THE ACADEMIC INSIGHTS</a:t>
            </a:r>
          </a:p>
          <a:p>
            <a:r>
              <a:rPr lang="en-US" sz="1600" dirty="0" smtClean="0">
                <a:latin typeface="Candara" pitchFamily="34" charset="0"/>
              </a:rPr>
              <a:t>College </a:t>
            </a:r>
            <a:r>
              <a:rPr lang="en-US" sz="1600" dirty="0" err="1" smtClean="0">
                <a:latin typeface="Candara" pitchFamily="34" charset="0"/>
              </a:rPr>
              <a:t>ofthe</a:t>
            </a:r>
            <a:r>
              <a:rPr lang="en-US" sz="1600" dirty="0" smtClean="0">
                <a:latin typeface="Candara" pitchFamily="34" charset="0"/>
              </a:rPr>
              <a:t> Year 2022 Review- Dec 2022 (Source: The Higher Education Review)</a:t>
            </a:r>
          </a:p>
          <a:p>
            <a:r>
              <a:rPr lang="en-US" sz="1600" dirty="0" smtClean="0">
                <a:latin typeface="Candara" pitchFamily="34" charset="0"/>
              </a:rPr>
              <a:t>Top Prominent B School of India- Survey CSR -2022</a:t>
            </a:r>
          </a:p>
          <a:p>
            <a:pPr>
              <a:buNone/>
            </a:pPr>
            <a:r>
              <a:rPr lang="en-US" sz="1600" dirty="0" smtClean="0">
                <a:latin typeface="Candara" pitchFamily="34" charset="0"/>
              </a:rPr>
              <a:t>(Source: Competition success review)</a:t>
            </a:r>
          </a:p>
          <a:p>
            <a:r>
              <a:rPr lang="en-US" sz="1600" dirty="0" smtClean="0">
                <a:latin typeface="Candara" pitchFamily="34" charset="0"/>
              </a:rPr>
              <a:t>Beyond IIMs, IIBS stands in 3rd Position under 100 top MBA Colleges in India. - Survey 2021</a:t>
            </a:r>
          </a:p>
          <a:p>
            <a:pPr>
              <a:buNone/>
            </a:pPr>
            <a:r>
              <a:rPr lang="en-US" sz="1600" dirty="0" smtClean="0">
                <a:latin typeface="Candara" pitchFamily="34" charset="0"/>
              </a:rPr>
              <a:t>(Source: The Higher Education Review)</a:t>
            </a:r>
          </a:p>
          <a:p>
            <a:r>
              <a:rPr lang="en-US" sz="1600" dirty="0" smtClean="0">
                <a:latin typeface="Candara" pitchFamily="34" charset="0"/>
              </a:rPr>
              <a:t>Top MBA College in Bangalore in Terms of Placement- Survey 2021 </a:t>
            </a:r>
          </a:p>
          <a:p>
            <a:pPr>
              <a:buNone/>
            </a:pPr>
            <a:r>
              <a:rPr lang="en-US" sz="1600" dirty="0" smtClean="0">
                <a:latin typeface="Candara" pitchFamily="34" charset="0"/>
              </a:rPr>
              <a:t>(Source: Digital Silhouette)</a:t>
            </a:r>
          </a:p>
        </p:txBody>
      </p:sp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Candara" pitchFamily="34" charset="0"/>
              </a:rPr>
              <a:t>India’s Most Preferred MBA College Source Best Choice Survey Jan 2019 &amp; Oct 2022</a:t>
            </a:r>
          </a:p>
          <a:p>
            <a:r>
              <a:rPr lang="en-US" dirty="0" smtClean="0">
                <a:latin typeface="Candara" pitchFamily="34" charset="0"/>
              </a:rPr>
              <a:t>Ranked 4th in Placement among the Best B School in India -Silicon India 2020</a:t>
            </a:r>
          </a:p>
          <a:p>
            <a:r>
              <a:rPr lang="en-US" dirty="0" smtClean="0">
                <a:latin typeface="Candara" pitchFamily="34" charset="0"/>
              </a:rPr>
              <a:t>Ranked 2nd  B-Schools in Bangalore By CSR Annual </a:t>
            </a:r>
          </a:p>
          <a:p>
            <a:r>
              <a:rPr lang="en-US" dirty="0" smtClean="0">
                <a:latin typeface="Candara" pitchFamily="34" charset="0"/>
              </a:rPr>
              <a:t>Ranked 8th  All India by </a:t>
            </a:r>
            <a:r>
              <a:rPr lang="en-US" dirty="0" err="1" smtClean="0">
                <a:latin typeface="Candara" pitchFamily="34" charset="0"/>
              </a:rPr>
              <a:t>Parivartan</a:t>
            </a:r>
            <a:r>
              <a:rPr lang="en-US" dirty="0" smtClean="0">
                <a:latin typeface="Candara" pitchFamily="34" charset="0"/>
              </a:rPr>
              <a:t> Times Annual B-Schools Survey </a:t>
            </a:r>
          </a:p>
          <a:p>
            <a:r>
              <a:rPr lang="en-US" dirty="0" smtClean="0">
                <a:latin typeface="Candara" pitchFamily="34" charset="0"/>
              </a:rPr>
              <a:t>Ranked 14th All India by Campus Option Annual B-School Survey </a:t>
            </a:r>
          </a:p>
          <a:p>
            <a:r>
              <a:rPr lang="en-US" dirty="0" smtClean="0">
                <a:latin typeface="Candara" pitchFamily="34" charset="0"/>
              </a:rPr>
              <a:t>Ranked  5th TOP B-School in South Zone by THE WEEK </a:t>
            </a:r>
          </a:p>
          <a:p>
            <a:r>
              <a:rPr lang="en-US" dirty="0" smtClean="0">
                <a:latin typeface="Candara" pitchFamily="34" charset="0"/>
              </a:rPr>
              <a:t>TOP 11th B-School in India by B-School of Excellence in India </a:t>
            </a:r>
          </a:p>
          <a:p>
            <a:r>
              <a:rPr lang="en-US" dirty="0" smtClean="0">
                <a:latin typeface="Candara" pitchFamily="34" charset="0"/>
              </a:rPr>
              <a:t>Top 25 B-School in India by BUSINESS WORLD</a:t>
            </a:r>
          </a:p>
          <a:p>
            <a:endParaRPr lang="en-US" dirty="0"/>
          </a:p>
        </p:txBody>
      </p:sp>
      <p:pic>
        <p:nvPicPr>
          <p:cNvPr id="4" name="Picture 3" descr="IIBS Logo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7320" y="0"/>
            <a:ext cx="176668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075A2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3088</TotalTime>
  <Words>1901</Words>
  <Application>Microsoft Office PowerPoint</Application>
  <PresentationFormat>On-screen Show (4:3)</PresentationFormat>
  <Paragraphs>534</Paragraphs>
  <Slides>68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Flow</vt:lpstr>
      <vt:lpstr>Slide 1</vt:lpstr>
      <vt:lpstr>Why IIBS…?</vt:lpstr>
      <vt:lpstr>Our Mission &amp; Vision</vt:lpstr>
      <vt:lpstr>Slide 4</vt:lpstr>
      <vt:lpstr>Importance of Location Bengaluru </vt:lpstr>
      <vt:lpstr>Infrastructure</vt:lpstr>
      <vt:lpstr>Approval and Accreditation</vt:lpstr>
      <vt:lpstr>Institutional Ranking</vt:lpstr>
      <vt:lpstr>Slide 9</vt:lpstr>
      <vt:lpstr>Why IIBS is Different From Others ? </vt:lpstr>
      <vt:lpstr>IIBS Finishing School (IFS)</vt:lpstr>
      <vt:lpstr>85% IIBS Finishing School    </vt:lpstr>
      <vt:lpstr>Skill Development </vt:lpstr>
      <vt:lpstr>Experiential Learning </vt:lpstr>
      <vt:lpstr>Certifications </vt:lpstr>
      <vt:lpstr>Library Information…</vt:lpstr>
      <vt:lpstr> Faculty Information &amp; Contribution Points</vt:lpstr>
      <vt:lpstr>Faculty Details</vt:lpstr>
      <vt:lpstr>Faculty Details</vt:lpstr>
      <vt:lpstr>Faculty Details</vt:lpstr>
      <vt:lpstr>Faculty Diversification</vt:lpstr>
      <vt:lpstr>Teaching Methodology 30 % syllabus taken by corporate peoples </vt:lpstr>
      <vt:lpstr>Mentoring 4 Levels </vt:lpstr>
      <vt:lpstr>Extension &amp; Outreach Programs</vt:lpstr>
      <vt:lpstr>Entrepreneurship &amp; Start-up</vt:lpstr>
      <vt:lpstr>Management Orientation Month (MOM) </vt:lpstr>
      <vt:lpstr> Club Activities</vt:lpstr>
      <vt:lpstr>IIBS Alumni Association (IAA)  </vt:lpstr>
      <vt:lpstr>Industrial Visit </vt:lpstr>
      <vt:lpstr>International Collaboration</vt:lpstr>
      <vt:lpstr>PGDM Specialization (Dual Specialization) </vt:lpstr>
      <vt:lpstr>MBA Specialization   (Dual Specialization) </vt:lpstr>
      <vt:lpstr>MBA / PGDM Fee Structure</vt:lpstr>
      <vt:lpstr> Scholarship: Scholarships are awarded to meritorious students* </vt:lpstr>
      <vt:lpstr>Slide 35</vt:lpstr>
      <vt:lpstr>Slide 36</vt:lpstr>
      <vt:lpstr>Additional Scholarship</vt:lpstr>
      <vt:lpstr>Slide 38</vt:lpstr>
      <vt:lpstr>Free Laptop</vt:lpstr>
      <vt:lpstr>3 Levels of Placement</vt:lpstr>
      <vt:lpstr>Slide 41</vt:lpstr>
      <vt:lpstr>2022-24 Batch Placement- Companies Processed on Specialization till now</vt:lpstr>
      <vt:lpstr>Finance</vt:lpstr>
      <vt:lpstr>Human Resource (HR)</vt:lpstr>
      <vt:lpstr>Agri Business Management</vt:lpstr>
      <vt:lpstr>Business Analytics </vt:lpstr>
      <vt:lpstr>     Internship &amp; Placement</vt:lpstr>
      <vt:lpstr>List of Placement Partners</vt:lpstr>
      <vt:lpstr>List of Placement Partners</vt:lpstr>
      <vt:lpstr>International Boot Camp</vt:lpstr>
      <vt:lpstr>Hostel Fee</vt:lpstr>
      <vt:lpstr>Hostel Facilities</vt:lpstr>
      <vt:lpstr>Facilities </vt:lpstr>
      <vt:lpstr>Education Loan</vt:lpstr>
      <vt:lpstr>Student Credit Card Scheme </vt:lpstr>
      <vt:lpstr>JHARKHAND Guruji Student Credit Card (GSCC) Scheme for students of Jharkhand. Our College Name has been empanelled   ZERO Collateral  ZERO Processing Fee 4% Rate of Interest, After Placements UPTO INR *15,00,000/- Loan Amount For All Category (GEN/OBC/ST/SC)</vt:lpstr>
      <vt:lpstr>Bihar Student Credit Card Scheme is  Under Process for Empanelment once done will let you know. </vt:lpstr>
      <vt:lpstr>IIBS in Media</vt:lpstr>
      <vt:lpstr>Slide 59</vt:lpstr>
      <vt:lpstr>Slide 60</vt:lpstr>
      <vt:lpstr>Life At IIBS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MBA  &amp;It’s Application</dc:title>
  <dc:creator>iibs</dc:creator>
  <cp:lastModifiedBy>Amarjeet</cp:lastModifiedBy>
  <cp:revision>594</cp:revision>
  <dcterms:created xsi:type="dcterms:W3CDTF">2015-08-10T04:21:48Z</dcterms:created>
  <dcterms:modified xsi:type="dcterms:W3CDTF">2024-11-28T11:34:04Z</dcterms:modified>
</cp:coreProperties>
</file>